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281" r:id="rId4"/>
    <p:sldId id="265" r:id="rId5"/>
    <p:sldId id="269" r:id="rId6"/>
    <p:sldId id="274" r:id="rId7"/>
    <p:sldId id="272" r:id="rId8"/>
    <p:sldId id="273" r:id="rId9"/>
    <p:sldId id="259" r:id="rId10"/>
    <p:sldId id="276" r:id="rId11"/>
    <p:sldId id="258" r:id="rId12"/>
    <p:sldId id="268" r:id="rId13"/>
    <p:sldId id="266" r:id="rId14"/>
    <p:sldId id="275" r:id="rId15"/>
    <p:sldId id="277" r:id="rId16"/>
    <p:sldId id="278" r:id="rId17"/>
    <p:sldId id="279" r:id="rId18"/>
    <p:sldId id="280" r:id="rId19"/>
    <p:sldId id="282" r:id="rId20"/>
    <p:sldId id="283" r:id="rId21"/>
    <p:sldId id="289" r:id="rId22"/>
    <p:sldId id="290" r:id="rId23"/>
    <p:sldId id="291" r:id="rId24"/>
    <p:sldId id="292" r:id="rId25"/>
    <p:sldId id="260" r:id="rId26"/>
    <p:sldId id="267" r:id="rId27"/>
    <p:sldId id="285" r:id="rId28"/>
    <p:sldId id="284" r:id="rId29"/>
    <p:sldId id="270" r:id="rId30"/>
    <p:sldId id="261" r:id="rId31"/>
    <p:sldId id="262" r:id="rId32"/>
    <p:sldId id="263" r:id="rId33"/>
    <p:sldId id="271" r:id="rId34"/>
    <p:sldId id="264" r:id="rId35"/>
    <p:sldId id="286" r:id="rId36"/>
    <p:sldId id="288" r:id="rId37"/>
    <p:sldId id="28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823" autoAdjust="0"/>
  </p:normalViewPr>
  <p:slideViewPr>
    <p:cSldViewPr snapToGrid="0" snapToObjects="1">
      <p:cViewPr varScale="1">
        <p:scale>
          <a:sx n="98" d="100"/>
          <a:sy n="98" d="100"/>
        </p:scale>
        <p:origin x="2584"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B3F8F4-3E24-174C-97CB-9F153AF610CE}" type="datetimeFigureOut">
              <a:rPr lang="en-US" smtClean="0"/>
              <a:t>11/29/22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EE8DEA-165F-1844-995B-6FC46D1B999D}" type="slidenum">
              <a:rPr lang="en-US" smtClean="0"/>
              <a:t>‹#›</a:t>
            </a:fld>
            <a:endParaRPr lang="en-US"/>
          </a:p>
        </p:txBody>
      </p:sp>
    </p:spTree>
    <p:extLst>
      <p:ext uri="{BB962C8B-B14F-4D97-AF65-F5344CB8AC3E}">
        <p14:creationId xmlns:p14="http://schemas.microsoft.com/office/powerpoint/2010/main" val="22266461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7FA31F-D032-1C4A-AB98-B55F405B01E3}" type="datetimeFigureOut">
              <a:rPr lang="en-US" smtClean="0"/>
              <a:t>11/29/22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EEFC83-729F-4E47-9637-99BCD2C6A534}" type="slidenum">
              <a:rPr lang="en-US" smtClean="0"/>
              <a:t>‹#›</a:t>
            </a:fld>
            <a:endParaRPr lang="en-US"/>
          </a:p>
        </p:txBody>
      </p:sp>
    </p:spTree>
    <p:extLst>
      <p:ext uri="{BB962C8B-B14F-4D97-AF65-F5344CB8AC3E}">
        <p14:creationId xmlns:p14="http://schemas.microsoft.com/office/powerpoint/2010/main" val="370393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Biomedical science was</a:t>
            </a:r>
            <a:r>
              <a:rPr lang="en-US" baseline="0" dirty="0"/>
              <a:t> information poor, experiments were difficult. Now understanding the embarrassment of riches in the data is crucial</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3</a:t>
            </a:fld>
            <a:endParaRPr lang="en-US"/>
          </a:p>
        </p:txBody>
      </p:sp>
    </p:spTree>
    <p:extLst>
      <p:ext uri="{BB962C8B-B14F-4D97-AF65-F5344CB8AC3E}">
        <p14:creationId xmlns:p14="http://schemas.microsoft.com/office/powerpoint/2010/main" val="130121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Evidence-based variant categorization. Somatic variants are classified into four tiers based on their level of clinical significance in cancer diagnosis, prognosis, and/or therapeutics. Variants in tier I are of strongest clinical significance, and variants in tier IV are benign or likely benign variants. FDA, Food and Drug Administration. </a:t>
            </a:r>
            <a:endParaRPr lang="en-US" dirty="0"/>
          </a:p>
          <a:p>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17</a:t>
            </a:fld>
            <a:endParaRPr lang="en-US"/>
          </a:p>
        </p:txBody>
      </p:sp>
    </p:spTree>
    <p:extLst>
      <p:ext uri="{BB962C8B-B14F-4D97-AF65-F5344CB8AC3E}">
        <p14:creationId xmlns:p14="http://schemas.microsoft.com/office/powerpoint/2010/main" val="57003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Evidence-based variant categorization. Somatic variants are classified into four tiers based on their level of clinical significance in cancer diagnosis, prognosis, and/or therapeutics. Variants in tier I are of strongest clinical significance, and variants in tier IV are benign or likely benign variants. FDA, Food and Drug Administration. </a:t>
            </a:r>
            <a:endParaRPr lang="en-US" dirty="0"/>
          </a:p>
          <a:p>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19</a:t>
            </a:fld>
            <a:endParaRPr lang="en-US"/>
          </a:p>
        </p:txBody>
      </p:sp>
    </p:spTree>
    <p:extLst>
      <p:ext uri="{BB962C8B-B14F-4D97-AF65-F5344CB8AC3E}">
        <p14:creationId xmlns:p14="http://schemas.microsoft.com/office/powerpoint/2010/main" val="57003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22</a:t>
            </a:fld>
            <a:endParaRPr lang="en-US"/>
          </a:p>
        </p:txBody>
      </p:sp>
    </p:spTree>
    <p:extLst>
      <p:ext uri="{BB962C8B-B14F-4D97-AF65-F5344CB8AC3E}">
        <p14:creationId xmlns:p14="http://schemas.microsoft.com/office/powerpoint/2010/main" val="247645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Identification of cancer type by supervised machine learning for patients classified as positive by </a:t>
            </a:r>
            <a:r>
              <a:rPr lang="en-US" sz="1200" kern="1200" dirty="0" err="1">
                <a:solidFill>
                  <a:schemeClr val="tx1"/>
                </a:solidFill>
                <a:effectLst/>
                <a:latin typeface="+mn-lt"/>
                <a:ea typeface="+mn-ea"/>
                <a:cs typeface="+mn-cs"/>
              </a:rPr>
              <a:t>CancerSEEK</a:t>
            </a:r>
            <a:r>
              <a:rPr lang="en-US" sz="1200" kern="1200" dirty="0">
                <a:solidFill>
                  <a:schemeClr val="tx1"/>
                </a:solidFill>
                <a:effectLst/>
                <a:latin typeface="+mn-lt"/>
                <a:ea typeface="+mn-ea"/>
                <a:cs typeface="+mn-cs"/>
              </a:rPr>
              <a:t>. Percentages correspond to the proportion of patients correctly classified by one of the two most likely types (sum of light and dark blue bars) or the most likely type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(light blue bar). Predictions for all patients for all cancer types are provided in table S8. Error bars represent 95% confidence intervals. </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33</a:t>
            </a:fld>
            <a:endParaRPr lang="en-US"/>
          </a:p>
        </p:txBody>
      </p:sp>
    </p:spTree>
    <p:extLst>
      <p:ext uri="{BB962C8B-B14F-4D97-AF65-F5344CB8AC3E}">
        <p14:creationId xmlns:p14="http://schemas.microsoft.com/office/powerpoint/2010/main" val="119108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a:t>
            </a:r>
            <a:r>
              <a:rPr lang="en-US" baseline="0" dirty="0"/>
              <a:t> is nice, but specificity if crucial to screening for rare events</a:t>
            </a:r>
          </a:p>
          <a:p>
            <a:endParaRPr lang="en-US" baseline="0" dirty="0"/>
          </a:p>
        </p:txBody>
      </p:sp>
      <p:sp>
        <p:nvSpPr>
          <p:cNvPr id="4" name="Slide Number Placeholder 3"/>
          <p:cNvSpPr>
            <a:spLocks noGrp="1"/>
          </p:cNvSpPr>
          <p:nvPr>
            <p:ph type="sldNum" sz="quarter" idx="10"/>
          </p:nvPr>
        </p:nvSpPr>
        <p:spPr/>
        <p:txBody>
          <a:bodyPr/>
          <a:lstStyle/>
          <a:p>
            <a:fld id="{59EEFC83-729F-4E47-9637-99BCD2C6A534}" type="slidenum">
              <a:rPr lang="en-US" smtClean="0"/>
              <a:t>35</a:t>
            </a:fld>
            <a:endParaRPr lang="en-US"/>
          </a:p>
        </p:txBody>
      </p:sp>
    </p:spTree>
    <p:extLst>
      <p:ext uri="{BB962C8B-B14F-4D97-AF65-F5344CB8AC3E}">
        <p14:creationId xmlns:p14="http://schemas.microsoft.com/office/powerpoint/2010/main" val="24329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a:t>
            </a:r>
            <a:r>
              <a:rPr lang="en-US" baseline="0" dirty="0"/>
              <a:t> is nice, but specificity if crucial to screening for rare events</a:t>
            </a:r>
          </a:p>
          <a:p>
            <a:endParaRPr lang="en-US" baseline="0" dirty="0"/>
          </a:p>
        </p:txBody>
      </p:sp>
      <p:sp>
        <p:nvSpPr>
          <p:cNvPr id="4" name="Slide Number Placeholder 3"/>
          <p:cNvSpPr>
            <a:spLocks noGrp="1"/>
          </p:cNvSpPr>
          <p:nvPr>
            <p:ph type="sldNum" sz="quarter" idx="10"/>
          </p:nvPr>
        </p:nvSpPr>
        <p:spPr/>
        <p:txBody>
          <a:bodyPr/>
          <a:lstStyle/>
          <a:p>
            <a:fld id="{59EEFC83-729F-4E47-9637-99BCD2C6A534}" type="slidenum">
              <a:rPr lang="en-US" smtClean="0"/>
              <a:t>36</a:t>
            </a:fld>
            <a:endParaRPr lang="en-US"/>
          </a:p>
        </p:txBody>
      </p:sp>
    </p:spTree>
    <p:extLst>
      <p:ext uri="{BB962C8B-B14F-4D97-AF65-F5344CB8AC3E}">
        <p14:creationId xmlns:p14="http://schemas.microsoft.com/office/powerpoint/2010/main" val="243294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Hard-core</a:t>
            </a:r>
            <a:r>
              <a:rPr lang="en-US" baseline="0" dirty="0"/>
              <a:t> comp </a:t>
            </a:r>
            <a:r>
              <a:rPr lang="en-US" baseline="0" dirty="0" err="1"/>
              <a:t>sci</a:t>
            </a:r>
            <a:r>
              <a:rPr lang="en-US" baseline="0" dirty="0"/>
              <a:t> to data analytics</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4</a:t>
            </a:fld>
            <a:endParaRPr lang="en-US"/>
          </a:p>
        </p:txBody>
      </p:sp>
    </p:spTree>
    <p:extLst>
      <p:ext uri="{BB962C8B-B14F-4D97-AF65-F5344CB8AC3E}">
        <p14:creationId xmlns:p14="http://schemas.microsoft.com/office/powerpoint/2010/main" val="1301216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a:t>
            </a:r>
            <a:r>
              <a:rPr lang="en-US" baseline="0" dirty="0"/>
              <a:t> human genome </a:t>
            </a:r>
            <a:r>
              <a:rPr lang="mr-IN" baseline="0" dirty="0"/>
              <a:t>–</a:t>
            </a:r>
            <a:r>
              <a:rPr lang="en-US" baseline="0" dirty="0"/>
              <a:t> </a:t>
            </a:r>
            <a:r>
              <a:rPr lang="en-US" baseline="0" dirty="0" err="1"/>
              <a:t>labour</a:t>
            </a:r>
            <a:r>
              <a:rPr lang="en-US" baseline="0" dirty="0"/>
              <a:t> at the front end, basic </a:t>
            </a:r>
            <a:r>
              <a:rPr lang="en-US" baseline="0" dirty="0" err="1"/>
              <a:t>bioinformatic</a:t>
            </a:r>
            <a:r>
              <a:rPr lang="en-US" baseline="0" dirty="0"/>
              <a:t> tools at the back end. Most of the work and cost was wet lab, cloning, ordering and sequencing</a:t>
            </a:r>
          </a:p>
          <a:p>
            <a:r>
              <a:rPr lang="en-US" baseline="0" dirty="0"/>
              <a:t>Human genome today: all the front-end </a:t>
            </a:r>
            <a:r>
              <a:rPr lang="en-US" baseline="0" dirty="0" err="1"/>
              <a:t>labour</a:t>
            </a:r>
            <a:r>
              <a:rPr lang="en-US" baseline="0" dirty="0"/>
              <a:t> is automatable. The bottleneck is the interpretation at the back end</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6</a:t>
            </a:fld>
            <a:endParaRPr lang="en-US"/>
          </a:p>
        </p:txBody>
      </p:sp>
    </p:spTree>
    <p:extLst>
      <p:ext uri="{BB962C8B-B14F-4D97-AF65-F5344CB8AC3E}">
        <p14:creationId xmlns:p14="http://schemas.microsoft.com/office/powerpoint/2010/main" val="236350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availability driven by sequencing technology</a:t>
            </a:r>
          </a:p>
          <a:p>
            <a:r>
              <a:rPr lang="en-US" baseline="0" dirty="0"/>
              <a:t>Capillary sequencing improved ~2004</a:t>
            </a:r>
          </a:p>
          <a:p>
            <a:r>
              <a:rPr lang="en-US" baseline="0" dirty="0" err="1"/>
              <a:t>Pyrosequeincg</a:t>
            </a:r>
            <a:r>
              <a:rPr lang="en-US" baseline="0" dirty="0"/>
              <a:t> (454) ~ 2007</a:t>
            </a:r>
          </a:p>
          <a:p>
            <a:r>
              <a:rPr lang="en-US" baseline="0" dirty="0"/>
              <a:t>Short read sequencing ~ 2008, parallelization rapidly improves</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7</a:t>
            </a:fld>
            <a:endParaRPr lang="en-US"/>
          </a:p>
        </p:txBody>
      </p:sp>
    </p:spTree>
    <p:extLst>
      <p:ext uri="{BB962C8B-B14F-4D97-AF65-F5344CB8AC3E}">
        <p14:creationId xmlns:p14="http://schemas.microsoft.com/office/powerpoint/2010/main" val="229771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Sequences</a:t>
            </a:r>
            <a:r>
              <a:rPr lang="en-US" baseline="0" dirty="0"/>
              <a:t> were rare before DNA sequencing, but accumulated exponentially afterward</a:t>
            </a:r>
          </a:p>
          <a:p>
            <a:r>
              <a:rPr lang="en-US" baseline="0" dirty="0"/>
              <a:t>WGS, high throughput is the major source today, and there is not enough space to store it all</a:t>
            </a:r>
          </a:p>
          <a:p>
            <a:r>
              <a:rPr lang="en-US" baseline="0" dirty="0"/>
              <a:t>Early, every </a:t>
            </a:r>
            <a:r>
              <a:rPr lang="en-US" baseline="0" dirty="0" err="1"/>
              <a:t>nt</a:t>
            </a:r>
            <a:r>
              <a:rPr lang="en-US" baseline="0" dirty="0"/>
              <a:t> was hand curated, late every nucleotide algorithmically examined</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8</a:t>
            </a:fld>
            <a:endParaRPr lang="en-US"/>
          </a:p>
        </p:txBody>
      </p:sp>
    </p:spTree>
    <p:extLst>
      <p:ext uri="{BB962C8B-B14F-4D97-AF65-F5344CB8AC3E}">
        <p14:creationId xmlns:p14="http://schemas.microsoft.com/office/powerpoint/2010/main" val="2104797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one little pathway</a:t>
            </a:r>
            <a:r>
              <a:rPr lang="en-US" baseline="0" dirty="0"/>
              <a:t> has an </a:t>
            </a:r>
            <a:r>
              <a:rPr lang="en-US" baseline="0" dirty="0" err="1"/>
              <a:t>unimaginal</a:t>
            </a:r>
            <a:r>
              <a:rPr lang="en-US" baseline="0" dirty="0"/>
              <a:t> amount of information. Who is there (just the sequence), what are the connections (network analysis), what do the connections do and can we determine emergent properties from first principles (systems biology), how does perturbations of the system cause/protect from cancer and other disease?</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9</a:t>
            </a:fld>
            <a:endParaRPr lang="en-US"/>
          </a:p>
        </p:txBody>
      </p:sp>
    </p:spTree>
    <p:extLst>
      <p:ext uri="{BB962C8B-B14F-4D97-AF65-F5344CB8AC3E}">
        <p14:creationId xmlns:p14="http://schemas.microsoft.com/office/powerpoint/2010/main" val="380037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a:t>
            </a:r>
            <a:r>
              <a:rPr lang="en-US" baseline="0" dirty="0"/>
              <a:t> at many levels with complexity </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11</a:t>
            </a:fld>
            <a:endParaRPr lang="en-US"/>
          </a:p>
        </p:txBody>
      </p:sp>
    </p:spTree>
    <p:extLst>
      <p:ext uri="{BB962C8B-B14F-4D97-AF65-F5344CB8AC3E}">
        <p14:creationId xmlns:p14="http://schemas.microsoft.com/office/powerpoint/2010/main" val="427630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 sequence representation </a:t>
            </a:r>
          </a:p>
          <a:p>
            <a:r>
              <a:rPr lang="en-US" dirty="0"/>
              <a:t>Genome</a:t>
            </a:r>
            <a:r>
              <a:rPr lang="en-US" baseline="0" dirty="0"/>
              <a:t> in purple top</a:t>
            </a:r>
          </a:p>
          <a:p>
            <a:r>
              <a:rPr lang="en-US" baseline="0" dirty="0"/>
              <a:t>Exon-intron structure below (this is determined by RNA-sequencing, not by imputation)</a:t>
            </a:r>
          </a:p>
          <a:p>
            <a:r>
              <a:rPr lang="en-US" baseline="0" dirty="0"/>
              <a:t>    Bioinformatics uses all this information to inform regarding clinical significance</a:t>
            </a:r>
          </a:p>
          <a:p>
            <a:r>
              <a:rPr lang="en-US" baseline="0" dirty="0" err="1"/>
              <a:t>Cannonical</a:t>
            </a:r>
            <a:r>
              <a:rPr lang="en-US" baseline="0" dirty="0"/>
              <a:t> gene (ENSEMBLE)</a:t>
            </a:r>
          </a:p>
          <a:p>
            <a:r>
              <a:rPr lang="en-US" baseline="0" dirty="0" err="1"/>
              <a:t>Snps</a:t>
            </a:r>
            <a:endParaRPr lang="en-US" baseline="0" dirty="0"/>
          </a:p>
          <a:p>
            <a:r>
              <a:rPr lang="en-US" baseline="0" dirty="0"/>
              <a:t>Clinical variants</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12</a:t>
            </a:fld>
            <a:endParaRPr lang="en-US"/>
          </a:p>
        </p:txBody>
      </p:sp>
    </p:spTree>
    <p:extLst>
      <p:ext uri="{BB962C8B-B14F-4D97-AF65-F5344CB8AC3E}">
        <p14:creationId xmlns:p14="http://schemas.microsoft.com/office/powerpoint/2010/main" val="200874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 calling in cancer tissue is very difficult problem compare to </a:t>
            </a:r>
            <a:r>
              <a:rPr lang="en-US" dirty="0" err="1"/>
              <a:t>mendelian</a:t>
            </a:r>
            <a:endParaRPr lang="en-US" dirty="0"/>
          </a:p>
        </p:txBody>
      </p:sp>
      <p:sp>
        <p:nvSpPr>
          <p:cNvPr id="4" name="Slide Number Placeholder 3"/>
          <p:cNvSpPr>
            <a:spLocks noGrp="1"/>
          </p:cNvSpPr>
          <p:nvPr>
            <p:ph type="sldNum" sz="quarter" idx="10"/>
          </p:nvPr>
        </p:nvSpPr>
        <p:spPr/>
        <p:txBody>
          <a:bodyPr/>
          <a:lstStyle/>
          <a:p>
            <a:fld id="{59EEFC83-729F-4E47-9637-99BCD2C6A534}" type="slidenum">
              <a:rPr lang="en-US" smtClean="0"/>
              <a:t>14</a:t>
            </a:fld>
            <a:endParaRPr lang="en-US"/>
          </a:p>
        </p:txBody>
      </p:sp>
    </p:spTree>
    <p:extLst>
      <p:ext uri="{BB962C8B-B14F-4D97-AF65-F5344CB8AC3E}">
        <p14:creationId xmlns:p14="http://schemas.microsoft.com/office/powerpoint/2010/main" val="54146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251045D8-CAB8-614C-A9FE-68075E888A63}" type="datetime1">
              <a:rPr lang="en-CA" smtClean="0"/>
              <a:t>2022-11-29</a:t>
            </a:fld>
            <a:endParaRPr lang="en-US"/>
          </a:p>
        </p:txBody>
      </p:sp>
      <p:sp>
        <p:nvSpPr>
          <p:cNvPr id="5" name="Footer Placeholder 4"/>
          <p:cNvSpPr>
            <a:spLocks noGrp="1"/>
          </p:cNvSpPr>
          <p:nvPr>
            <p:ph type="ftr" sz="quarter" idx="11"/>
          </p:nvPr>
        </p:nvSpPr>
        <p:spPr/>
        <p:txBody>
          <a:bodyPr/>
          <a:lstStyle/>
          <a:p>
            <a:r>
              <a:rPr lang="es-ES_tradnl"/>
              <a:t>GOC 2018</a:t>
            </a:r>
            <a:endParaRPr lang="en-US"/>
          </a:p>
        </p:txBody>
      </p:sp>
      <p:sp>
        <p:nvSpPr>
          <p:cNvPr id="6" name="Slide Number Placeholder 5"/>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110678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03C7F526-9AA5-6640-8539-87483F425376}" type="datetime1">
              <a:rPr lang="en-CA" smtClean="0"/>
              <a:t>2022-11-29</a:t>
            </a:fld>
            <a:endParaRPr lang="en-US"/>
          </a:p>
        </p:txBody>
      </p:sp>
      <p:sp>
        <p:nvSpPr>
          <p:cNvPr id="5" name="Footer Placeholder 4"/>
          <p:cNvSpPr>
            <a:spLocks noGrp="1"/>
          </p:cNvSpPr>
          <p:nvPr>
            <p:ph type="ftr" sz="quarter" idx="11"/>
          </p:nvPr>
        </p:nvSpPr>
        <p:spPr/>
        <p:txBody>
          <a:bodyPr/>
          <a:lstStyle/>
          <a:p>
            <a:r>
              <a:rPr lang="es-ES_tradnl"/>
              <a:t>GOC 2018</a:t>
            </a:r>
            <a:endParaRPr lang="en-US"/>
          </a:p>
        </p:txBody>
      </p:sp>
      <p:sp>
        <p:nvSpPr>
          <p:cNvPr id="6" name="Slide Number Placeholder 5"/>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2559959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8349D602-988C-1B42-8AD5-33A69911EFDF}" type="datetime1">
              <a:rPr lang="en-CA" smtClean="0"/>
              <a:t>2022-11-29</a:t>
            </a:fld>
            <a:endParaRPr lang="en-US"/>
          </a:p>
        </p:txBody>
      </p:sp>
      <p:sp>
        <p:nvSpPr>
          <p:cNvPr id="5" name="Footer Placeholder 4"/>
          <p:cNvSpPr>
            <a:spLocks noGrp="1"/>
          </p:cNvSpPr>
          <p:nvPr>
            <p:ph type="ftr" sz="quarter" idx="11"/>
          </p:nvPr>
        </p:nvSpPr>
        <p:spPr/>
        <p:txBody>
          <a:bodyPr/>
          <a:lstStyle/>
          <a:p>
            <a:r>
              <a:rPr lang="es-ES_tradnl"/>
              <a:t>GOC 2018</a:t>
            </a:r>
            <a:endParaRPr lang="en-US"/>
          </a:p>
        </p:txBody>
      </p:sp>
      <p:sp>
        <p:nvSpPr>
          <p:cNvPr id="6" name="Slide Number Placeholder 5"/>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407409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000C93A3-7142-DD4F-981D-476E3CA746E4}" type="datetime1">
              <a:rPr lang="en-CA" smtClean="0"/>
              <a:t>2022-11-29</a:t>
            </a:fld>
            <a:endParaRPr lang="en-US"/>
          </a:p>
        </p:txBody>
      </p:sp>
      <p:sp>
        <p:nvSpPr>
          <p:cNvPr id="5" name="Footer Placeholder 4"/>
          <p:cNvSpPr>
            <a:spLocks noGrp="1"/>
          </p:cNvSpPr>
          <p:nvPr>
            <p:ph type="ftr" sz="quarter" idx="11"/>
          </p:nvPr>
        </p:nvSpPr>
        <p:spPr/>
        <p:txBody>
          <a:bodyPr/>
          <a:lstStyle/>
          <a:p>
            <a:r>
              <a:rPr lang="es-ES_tradnl"/>
              <a:t>GOC 2018</a:t>
            </a:r>
            <a:endParaRPr lang="en-US"/>
          </a:p>
        </p:txBody>
      </p:sp>
      <p:sp>
        <p:nvSpPr>
          <p:cNvPr id="6" name="Slide Number Placeholder 5"/>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373758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C4BD9948-B1A8-9340-96A2-DA1CEDB5770B}" type="datetime1">
              <a:rPr lang="en-CA" smtClean="0"/>
              <a:t>2022-11-29</a:t>
            </a:fld>
            <a:endParaRPr lang="en-US"/>
          </a:p>
        </p:txBody>
      </p:sp>
      <p:sp>
        <p:nvSpPr>
          <p:cNvPr id="5" name="Footer Placeholder 4"/>
          <p:cNvSpPr>
            <a:spLocks noGrp="1"/>
          </p:cNvSpPr>
          <p:nvPr>
            <p:ph type="ftr" sz="quarter" idx="11"/>
          </p:nvPr>
        </p:nvSpPr>
        <p:spPr/>
        <p:txBody>
          <a:bodyPr/>
          <a:lstStyle/>
          <a:p>
            <a:r>
              <a:rPr lang="es-ES_tradnl"/>
              <a:t>GOC 2018</a:t>
            </a:r>
            <a:endParaRPr lang="en-US"/>
          </a:p>
        </p:txBody>
      </p:sp>
      <p:sp>
        <p:nvSpPr>
          <p:cNvPr id="6" name="Slide Number Placeholder 5"/>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299822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B2451F36-F6F9-8B43-83C8-E392658B07B0}" type="datetime1">
              <a:rPr lang="en-CA" smtClean="0"/>
              <a:t>2022-11-29</a:t>
            </a:fld>
            <a:endParaRPr lang="en-US"/>
          </a:p>
        </p:txBody>
      </p:sp>
      <p:sp>
        <p:nvSpPr>
          <p:cNvPr id="6" name="Footer Placeholder 5"/>
          <p:cNvSpPr>
            <a:spLocks noGrp="1"/>
          </p:cNvSpPr>
          <p:nvPr>
            <p:ph type="ftr" sz="quarter" idx="11"/>
          </p:nvPr>
        </p:nvSpPr>
        <p:spPr/>
        <p:txBody>
          <a:bodyPr/>
          <a:lstStyle/>
          <a:p>
            <a:r>
              <a:rPr lang="es-ES_tradnl"/>
              <a:t>GOC 2018</a:t>
            </a:r>
            <a:endParaRPr lang="en-US"/>
          </a:p>
        </p:txBody>
      </p:sp>
      <p:sp>
        <p:nvSpPr>
          <p:cNvPr id="7" name="Slide Number Placeholder 6"/>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238780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5AB92294-09D6-5645-A600-11C5304DD829}" type="datetime1">
              <a:rPr lang="en-CA" smtClean="0"/>
              <a:t>2022-11-29</a:t>
            </a:fld>
            <a:endParaRPr lang="en-US"/>
          </a:p>
        </p:txBody>
      </p:sp>
      <p:sp>
        <p:nvSpPr>
          <p:cNvPr id="8" name="Footer Placeholder 7"/>
          <p:cNvSpPr>
            <a:spLocks noGrp="1"/>
          </p:cNvSpPr>
          <p:nvPr>
            <p:ph type="ftr" sz="quarter" idx="11"/>
          </p:nvPr>
        </p:nvSpPr>
        <p:spPr/>
        <p:txBody>
          <a:bodyPr/>
          <a:lstStyle/>
          <a:p>
            <a:r>
              <a:rPr lang="es-ES_tradnl"/>
              <a:t>GOC 2018</a:t>
            </a:r>
            <a:endParaRPr lang="en-US"/>
          </a:p>
        </p:txBody>
      </p:sp>
      <p:sp>
        <p:nvSpPr>
          <p:cNvPr id="9" name="Slide Number Placeholder 8"/>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117567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F003E054-8D68-0442-BC78-B0928FF1221D}" type="datetime1">
              <a:rPr lang="en-CA" smtClean="0"/>
              <a:t>2022-11-29</a:t>
            </a:fld>
            <a:endParaRPr lang="en-US"/>
          </a:p>
        </p:txBody>
      </p:sp>
      <p:sp>
        <p:nvSpPr>
          <p:cNvPr id="4" name="Footer Placeholder 3"/>
          <p:cNvSpPr>
            <a:spLocks noGrp="1"/>
          </p:cNvSpPr>
          <p:nvPr>
            <p:ph type="ftr" sz="quarter" idx="11"/>
          </p:nvPr>
        </p:nvSpPr>
        <p:spPr/>
        <p:txBody>
          <a:bodyPr/>
          <a:lstStyle/>
          <a:p>
            <a:r>
              <a:rPr lang="es-ES_tradnl"/>
              <a:t>GOC 2018</a:t>
            </a:r>
            <a:endParaRPr lang="en-US"/>
          </a:p>
        </p:txBody>
      </p:sp>
      <p:sp>
        <p:nvSpPr>
          <p:cNvPr id="5" name="Slide Number Placeholder 4"/>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2608510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723978-A2C7-E149-B2BE-ED501D2895C9}" type="datetime1">
              <a:rPr lang="en-CA" smtClean="0"/>
              <a:t>2022-11-29</a:t>
            </a:fld>
            <a:endParaRPr lang="en-US"/>
          </a:p>
        </p:txBody>
      </p:sp>
      <p:sp>
        <p:nvSpPr>
          <p:cNvPr id="3" name="Footer Placeholder 2"/>
          <p:cNvSpPr>
            <a:spLocks noGrp="1"/>
          </p:cNvSpPr>
          <p:nvPr>
            <p:ph type="ftr" sz="quarter" idx="11"/>
          </p:nvPr>
        </p:nvSpPr>
        <p:spPr/>
        <p:txBody>
          <a:bodyPr/>
          <a:lstStyle/>
          <a:p>
            <a:r>
              <a:rPr lang="es-ES_tradnl"/>
              <a:t>GOC 2018</a:t>
            </a:r>
            <a:endParaRPr lang="en-US"/>
          </a:p>
        </p:txBody>
      </p:sp>
      <p:sp>
        <p:nvSpPr>
          <p:cNvPr id="4" name="Slide Number Placeholder 3"/>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791380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1F3423CB-7352-C34D-8D94-66B423B4F944}" type="datetime1">
              <a:rPr lang="en-CA" smtClean="0"/>
              <a:t>2022-11-29</a:t>
            </a:fld>
            <a:endParaRPr lang="en-US"/>
          </a:p>
        </p:txBody>
      </p:sp>
      <p:sp>
        <p:nvSpPr>
          <p:cNvPr id="6" name="Footer Placeholder 5"/>
          <p:cNvSpPr>
            <a:spLocks noGrp="1"/>
          </p:cNvSpPr>
          <p:nvPr>
            <p:ph type="ftr" sz="quarter" idx="11"/>
          </p:nvPr>
        </p:nvSpPr>
        <p:spPr/>
        <p:txBody>
          <a:bodyPr/>
          <a:lstStyle/>
          <a:p>
            <a:r>
              <a:rPr lang="es-ES_tradnl"/>
              <a:t>GOC 2018</a:t>
            </a:r>
            <a:endParaRPr lang="en-US"/>
          </a:p>
        </p:txBody>
      </p:sp>
      <p:sp>
        <p:nvSpPr>
          <p:cNvPr id="7" name="Slide Number Placeholder 6"/>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4122575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E9E0679F-CF61-A745-B756-D8F48AFB18E4}" type="datetime1">
              <a:rPr lang="en-CA" smtClean="0"/>
              <a:t>2022-11-29</a:t>
            </a:fld>
            <a:endParaRPr lang="en-US"/>
          </a:p>
        </p:txBody>
      </p:sp>
      <p:sp>
        <p:nvSpPr>
          <p:cNvPr id="6" name="Footer Placeholder 5"/>
          <p:cNvSpPr>
            <a:spLocks noGrp="1"/>
          </p:cNvSpPr>
          <p:nvPr>
            <p:ph type="ftr" sz="quarter" idx="11"/>
          </p:nvPr>
        </p:nvSpPr>
        <p:spPr/>
        <p:txBody>
          <a:bodyPr/>
          <a:lstStyle/>
          <a:p>
            <a:r>
              <a:rPr lang="es-ES_tradnl"/>
              <a:t>GOC 2018</a:t>
            </a:r>
            <a:endParaRPr lang="en-US"/>
          </a:p>
        </p:txBody>
      </p:sp>
      <p:sp>
        <p:nvSpPr>
          <p:cNvPr id="7" name="Slide Number Placeholder 6"/>
          <p:cNvSpPr>
            <a:spLocks noGrp="1"/>
          </p:cNvSpPr>
          <p:nvPr>
            <p:ph type="sldNum" sz="quarter" idx="12"/>
          </p:nvPr>
        </p:nvSpPr>
        <p:spPr/>
        <p:txBody>
          <a:bodyPr/>
          <a:lstStyle/>
          <a:p>
            <a:fld id="{F4E2F448-51DA-9140-911A-DEDF67CA0556}" type="slidenum">
              <a:rPr lang="en-US" smtClean="0"/>
              <a:t>‹#›</a:t>
            </a:fld>
            <a:endParaRPr lang="en-US"/>
          </a:p>
        </p:txBody>
      </p:sp>
    </p:spTree>
    <p:extLst>
      <p:ext uri="{BB962C8B-B14F-4D97-AF65-F5344CB8AC3E}">
        <p14:creationId xmlns:p14="http://schemas.microsoft.com/office/powerpoint/2010/main" val="13811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46" y="274638"/>
            <a:ext cx="8208254" cy="547095"/>
          </a:xfrm>
          <a:prstGeom prst="rect">
            <a:avLst/>
          </a:prstGeom>
          <a:solidFill>
            <a:schemeClr val="accent6">
              <a:lumMod val="20000"/>
              <a:lumOff val="80000"/>
            </a:schemeClr>
          </a:solidFill>
        </p:spPr>
        <p:txBody>
          <a:bodyPr vert="horz" lIns="91440" tIns="45720" rIns="91440" bIns="45720" rtlCol="0" anchor="ctr">
            <a:normAutofit/>
          </a:bodyPr>
          <a:lstStyle/>
          <a:p>
            <a:r>
              <a:rPr lang="en-CA" dirty="0"/>
              <a:t>Click to edit Master title style</a:t>
            </a:r>
            <a:endParaRPr lang="en-US" dirty="0"/>
          </a:p>
        </p:txBody>
      </p:sp>
      <p:sp>
        <p:nvSpPr>
          <p:cNvPr id="3" name="Text Placeholder 2"/>
          <p:cNvSpPr>
            <a:spLocks noGrp="1"/>
          </p:cNvSpPr>
          <p:nvPr>
            <p:ph type="body" idx="1"/>
          </p:nvPr>
        </p:nvSpPr>
        <p:spPr>
          <a:xfrm>
            <a:off x="457199" y="939124"/>
            <a:ext cx="8229601" cy="518704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C6B2-5443-5145-81CC-FDBA4F3293E8}" type="datetime1">
              <a:rPr lang="en-CA" smtClean="0"/>
              <a:t>2022-11-29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a:t>GOC 2018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E2F448-51DA-9140-911A-DEDF67CA0556}" type="slidenum">
              <a:rPr lang="en-US" smtClean="0"/>
              <a:t>‹#›</a:t>
            </a:fld>
            <a:endParaRPr lang="en-US"/>
          </a:p>
        </p:txBody>
      </p:sp>
    </p:spTree>
    <p:extLst>
      <p:ext uri="{BB962C8B-B14F-4D97-AF65-F5344CB8AC3E}">
        <p14:creationId xmlns:p14="http://schemas.microsoft.com/office/powerpoint/2010/main" val="3612742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journals.plos.org/plosbiology/article?id=10.1371/journal.pbio.2003243"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br>
              <a:rPr lang="en-US" dirty="0"/>
            </a:br>
            <a:r>
              <a:rPr lang="en-US" dirty="0"/>
              <a:t>Understanding </a:t>
            </a:r>
            <a:r>
              <a:rPr lang="en-US" dirty="0" err="1"/>
              <a:t>bioinformatic</a:t>
            </a:r>
            <a:r>
              <a:rPr lang="en-US" dirty="0"/>
              <a:t> basics for cancer research </a:t>
            </a:r>
            <a:br>
              <a:rPr lang="en-US" dirty="0">
                <a:effectLst/>
              </a:rPr>
            </a:br>
            <a:endParaRPr lang="en-US" dirty="0"/>
          </a:p>
        </p:txBody>
      </p:sp>
      <p:sp>
        <p:nvSpPr>
          <p:cNvPr id="3" name="Subtitle 2"/>
          <p:cNvSpPr>
            <a:spLocks noGrp="1"/>
          </p:cNvSpPr>
          <p:nvPr>
            <p:ph type="subTitle" idx="1"/>
          </p:nvPr>
        </p:nvSpPr>
        <p:spPr/>
        <p:txBody>
          <a:bodyPr/>
          <a:lstStyle/>
          <a:p>
            <a:r>
              <a:rPr lang="en-US" dirty="0"/>
              <a:t>Greg Gloor</a:t>
            </a:r>
          </a:p>
          <a:p>
            <a:r>
              <a:rPr lang="en-US" dirty="0"/>
              <a:t>Department of Biochemistry</a:t>
            </a:r>
          </a:p>
          <a:p>
            <a:r>
              <a:rPr lang="en-US" dirty="0"/>
              <a:t>University of Western Ontario</a:t>
            </a:r>
          </a:p>
        </p:txBody>
      </p:sp>
      <p:pic>
        <p:nvPicPr>
          <p:cNvPr id="4" name="Picture 3" descr="brand_2012.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54013" y="241300"/>
            <a:ext cx="8185150" cy="167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909234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Central Dogma</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5444" y="939124"/>
            <a:ext cx="7076511" cy="476919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4"/>
          <p:cNvSpPr txBox="1">
            <a:spLocks noChangeArrowheads="1"/>
          </p:cNvSpPr>
          <p:nvPr/>
        </p:nvSpPr>
        <p:spPr bwMode="auto">
          <a:xfrm>
            <a:off x="0" y="6005122"/>
            <a:ext cx="91821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sz="1000" kern="1200" dirty="0">
                <a:solidFill>
                  <a:srgbClr val="7F7F7F"/>
                </a:solidFill>
              </a:rPr>
              <a:t>Cobb M (2017) 60 years ago, Francis Crick changed the logic of biology. PLOS Biology 15(9): e2003243. https://</a:t>
            </a:r>
            <a:r>
              <a:rPr lang="en-US" sz="1000" kern="1200" dirty="0" err="1">
                <a:solidFill>
                  <a:srgbClr val="7F7F7F"/>
                </a:solidFill>
              </a:rPr>
              <a:t>doi.org</a:t>
            </a:r>
            <a:r>
              <a:rPr lang="en-US" sz="1000" kern="1200" dirty="0">
                <a:solidFill>
                  <a:srgbClr val="7F7F7F"/>
                </a:solidFill>
              </a:rPr>
              <a:t>/10.1371/journal.pbio.2003243</a:t>
            </a:r>
          </a:p>
          <a:p>
            <a:pPr eaLnBrk="1" hangingPunct="1"/>
            <a:r>
              <a:rPr lang="en-US" sz="1000" kern="1200" dirty="0">
                <a:solidFill>
                  <a:srgbClr val="7F7F7F"/>
                </a:solidFill>
                <a:hlinkClick r:id="rId3"/>
              </a:rPr>
              <a:t>http://journals.plos.org/plosbiology/article?id=10.1371/journal.pbio.2003243</a:t>
            </a:r>
            <a:endParaRPr lang="en-US" sz="1000" kern="1200" dirty="0">
              <a:solidFill>
                <a:srgbClr val="7F7F7F"/>
              </a:solidFill>
            </a:endParaRPr>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88063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are drowning in a sea of data</a:t>
            </a:r>
          </a:p>
        </p:txBody>
      </p:sp>
      <p:pic>
        <p:nvPicPr>
          <p:cNvPr id="4" name="Content Placeholder 3" descr="p53.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458987" y="1006655"/>
            <a:ext cx="4360333" cy="4256331"/>
          </a:xfrm>
        </p:spPr>
      </p:pic>
      <p:sp>
        <p:nvSpPr>
          <p:cNvPr id="5" name="TextBox 4"/>
          <p:cNvSpPr txBox="1"/>
          <p:nvPr/>
        </p:nvSpPr>
        <p:spPr>
          <a:xfrm>
            <a:off x="1047945" y="4999375"/>
            <a:ext cx="6946144" cy="1384995"/>
          </a:xfrm>
          <a:prstGeom prst="rect">
            <a:avLst/>
          </a:prstGeom>
          <a:noFill/>
        </p:spPr>
        <p:txBody>
          <a:bodyPr wrap="square" rtlCol="0">
            <a:spAutoFit/>
          </a:bodyPr>
          <a:lstStyle/>
          <a:p>
            <a:r>
              <a:rPr lang="it-IT" sz="1200" dirty="0">
                <a:latin typeface="Courier"/>
                <a:cs typeface="Courier"/>
              </a:rPr>
              <a:t>&gt;P53 [Homo sapiens]</a:t>
            </a:r>
          </a:p>
          <a:p>
            <a:r>
              <a:rPr lang="it-IT" sz="1200" dirty="0">
                <a:latin typeface="Courier"/>
                <a:cs typeface="Courier"/>
              </a:rPr>
              <a:t>MEEPQSDPSVEPPLSQETFSDLWKLLPENNVLSPLPSQAMDDLMLSPDDIEQWFTEDPGPDEAPRMPEAA</a:t>
            </a:r>
          </a:p>
          <a:p>
            <a:r>
              <a:rPr lang="it-IT" sz="1200" dirty="0">
                <a:latin typeface="Courier"/>
                <a:cs typeface="Courier"/>
              </a:rPr>
              <a:t>PRVAPAPAAPTPAAPAPAPSWPLSSSVPSQKTYQGSYGFRLGFLHSGTAKSVTCTYSPALNKMFCQLAKT</a:t>
            </a:r>
          </a:p>
          <a:p>
            <a:r>
              <a:rPr lang="it-IT" sz="1200" dirty="0">
                <a:latin typeface="Courier"/>
                <a:cs typeface="Courier"/>
              </a:rPr>
              <a:t>CPVQLWVDSTPPPGTRVRAMAIYKQSQHMTEVVRRCPHHERCSDSDGLAPPQHLIRVEGNLRVEYLDDRN</a:t>
            </a:r>
          </a:p>
          <a:p>
            <a:r>
              <a:rPr lang="it-IT" sz="1200" dirty="0">
                <a:latin typeface="Courier"/>
                <a:cs typeface="Courier"/>
              </a:rPr>
              <a:t>TFRHSVVVPYEPPEVGSDCTTIHYNYMCNSSCMGGMNRRPILTIITLEDSSGNLLGRNSFEVHVCACPGR</a:t>
            </a:r>
          </a:p>
          <a:p>
            <a:r>
              <a:rPr lang="it-IT" sz="1200" dirty="0">
                <a:latin typeface="Courier"/>
                <a:cs typeface="Courier"/>
              </a:rPr>
              <a:t>DRRTEEENLRKKGEPHHELPPGSTKRALSNNTSSSPQPKKKPLDGEYFTLQIRGRERFEMFRELNEALEL</a:t>
            </a:r>
          </a:p>
          <a:p>
            <a:r>
              <a:rPr lang="it-IT" sz="1200" dirty="0">
                <a:latin typeface="Courier"/>
                <a:cs typeface="Courier"/>
              </a:rPr>
              <a:t>KDAQAGKEPGGSRAHSSHLKSKKGQSTSRHKKLMFKTEGPDSD</a:t>
            </a:r>
            <a:endParaRPr lang="en-US" sz="1200" dirty="0">
              <a:latin typeface="Courier"/>
              <a:cs typeface="Courier"/>
            </a:endParaRPr>
          </a:p>
        </p:txBody>
      </p:sp>
      <p:pic>
        <p:nvPicPr>
          <p:cNvPr id="3" name="Picture 2"/>
          <p:cNvPicPr>
            <a:picLocks noChangeAspect="1"/>
          </p:cNvPicPr>
          <p:nvPr/>
        </p:nvPicPr>
        <p:blipFill>
          <a:blip r:embed="rId4">
            <a:alphaModFix amt="18000"/>
          </a:blip>
          <a:stretch>
            <a:fillRect/>
          </a:stretch>
        </p:blipFill>
        <p:spPr>
          <a:xfrm>
            <a:off x="0" y="0"/>
            <a:ext cx="9144000" cy="6858000"/>
          </a:xfrm>
          <a:prstGeom prst="rect">
            <a:avLst/>
          </a:prstGeom>
        </p:spPr>
      </p:pic>
      <p:sp>
        <p:nvSpPr>
          <p:cNvPr id="6" name="Footer Placeholder 5"/>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82942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Bioinformatics brings order</a:t>
            </a:r>
          </a:p>
        </p:txBody>
      </p:sp>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461" r="-1058" b="29469"/>
          <a:stretch/>
        </p:blipFill>
        <p:spPr>
          <a:xfrm>
            <a:off x="1034367" y="939123"/>
            <a:ext cx="6703745" cy="5321682"/>
          </a:xfr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230812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Important approaches</a:t>
            </a:r>
          </a:p>
        </p:txBody>
      </p:sp>
      <p:sp>
        <p:nvSpPr>
          <p:cNvPr id="3" name="Content Placeholder 2"/>
          <p:cNvSpPr>
            <a:spLocks noGrp="1"/>
          </p:cNvSpPr>
          <p:nvPr>
            <p:ph idx="1"/>
          </p:nvPr>
        </p:nvSpPr>
        <p:spPr/>
        <p:txBody>
          <a:bodyPr/>
          <a:lstStyle/>
          <a:p>
            <a:endParaRPr lang="en-US" dirty="0"/>
          </a:p>
          <a:p>
            <a:r>
              <a:rPr lang="en-US" dirty="0"/>
              <a:t>Databases</a:t>
            </a:r>
          </a:p>
          <a:p>
            <a:pPr lvl="1"/>
            <a:r>
              <a:rPr lang="en-US" dirty="0"/>
              <a:t>Public, private, proprietary, clinical</a:t>
            </a:r>
          </a:p>
          <a:p>
            <a:r>
              <a:rPr lang="en-US" dirty="0"/>
              <a:t>Sequence analysis</a:t>
            </a:r>
          </a:p>
          <a:p>
            <a:pPr lvl="1"/>
            <a:r>
              <a:rPr lang="en-US" dirty="0"/>
              <a:t>DNA, RNA, protein</a:t>
            </a:r>
          </a:p>
          <a:p>
            <a:r>
              <a:rPr lang="en-US" dirty="0"/>
              <a:t>Variant classification</a:t>
            </a:r>
          </a:p>
          <a:p>
            <a:pPr lvl="1"/>
            <a:r>
              <a:rPr lang="en-US" dirty="0"/>
              <a:t>Known and de novo</a:t>
            </a:r>
          </a:p>
          <a:p>
            <a:r>
              <a:rPr lang="en-US" dirty="0"/>
              <a:t>Network analysis</a:t>
            </a:r>
          </a:p>
          <a:p>
            <a:r>
              <a:rPr lang="en-US" dirty="0"/>
              <a:t>Systems Biology</a:t>
            </a:r>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74368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Variants in Cancer</a:t>
            </a:r>
          </a:p>
        </p:txBody>
      </p:sp>
      <p:sp>
        <p:nvSpPr>
          <p:cNvPr id="3" name="Content Placeholder 2"/>
          <p:cNvSpPr>
            <a:spLocks noGrp="1"/>
          </p:cNvSpPr>
          <p:nvPr>
            <p:ph idx="1"/>
          </p:nvPr>
        </p:nvSpPr>
        <p:spPr>
          <a:xfrm>
            <a:off x="457199" y="4039482"/>
            <a:ext cx="8229601" cy="2086682"/>
          </a:xfrm>
        </p:spPr>
        <p:txBody>
          <a:bodyPr>
            <a:normAutofit fontScale="55000" lnSpcReduction="20000"/>
          </a:bodyPr>
          <a:lstStyle/>
          <a:p>
            <a:r>
              <a:rPr lang="en-US" dirty="0">
                <a:solidFill>
                  <a:srgbClr val="7F7F7F"/>
                </a:solidFill>
              </a:rPr>
              <a:t>Collect sample</a:t>
            </a:r>
          </a:p>
          <a:p>
            <a:r>
              <a:rPr lang="en-US" dirty="0">
                <a:solidFill>
                  <a:srgbClr val="7F7F7F"/>
                </a:solidFill>
              </a:rPr>
              <a:t>Make library</a:t>
            </a:r>
          </a:p>
          <a:p>
            <a:r>
              <a:rPr lang="en-US" dirty="0">
                <a:solidFill>
                  <a:srgbClr val="7F7F7F"/>
                </a:solidFill>
              </a:rPr>
              <a:t>Sequence</a:t>
            </a:r>
          </a:p>
          <a:p>
            <a:r>
              <a:rPr lang="en-US" dirty="0"/>
              <a:t>Map to genome</a:t>
            </a:r>
          </a:p>
          <a:p>
            <a:r>
              <a:rPr lang="en-US" dirty="0"/>
              <a:t>Identify variants</a:t>
            </a:r>
          </a:p>
          <a:p>
            <a:r>
              <a:rPr lang="en-US" dirty="0"/>
              <a:t>Classify by effect</a:t>
            </a:r>
          </a:p>
          <a:p>
            <a:r>
              <a:rPr lang="en-US" dirty="0"/>
              <a:t>Report</a:t>
            </a:r>
          </a:p>
        </p:txBody>
      </p:sp>
      <p:sp>
        <p:nvSpPr>
          <p:cNvPr id="4" name="TextBox 3"/>
          <p:cNvSpPr txBox="1"/>
          <p:nvPr/>
        </p:nvSpPr>
        <p:spPr>
          <a:xfrm>
            <a:off x="457199" y="6212617"/>
            <a:ext cx="5959922" cy="523220"/>
          </a:xfrm>
          <a:prstGeom prst="rect">
            <a:avLst/>
          </a:prstGeom>
          <a:noFill/>
        </p:spPr>
        <p:txBody>
          <a:bodyPr wrap="none" rtlCol="0">
            <a:spAutoFit/>
          </a:bodyPr>
          <a:lstStyle/>
          <a:p>
            <a:r>
              <a:rPr lang="en-US" sz="1000" dirty="0">
                <a:solidFill>
                  <a:srgbClr val="7F7F7F"/>
                </a:solidFill>
              </a:rPr>
              <a:t>Standards and Guidelines for the Interpretation and Reporting of Sequence Variants in Cancer J. </a:t>
            </a:r>
            <a:r>
              <a:rPr lang="en-US" sz="1000" dirty="0" err="1">
                <a:solidFill>
                  <a:srgbClr val="7F7F7F"/>
                </a:solidFill>
              </a:rPr>
              <a:t>Mol</a:t>
            </a:r>
            <a:r>
              <a:rPr lang="en-US" sz="1000" dirty="0">
                <a:solidFill>
                  <a:srgbClr val="7F7F7F"/>
                </a:solidFill>
              </a:rPr>
              <a:t> </a:t>
            </a:r>
            <a:r>
              <a:rPr lang="en-US" sz="1000" dirty="0" err="1">
                <a:solidFill>
                  <a:srgbClr val="7F7F7F"/>
                </a:solidFill>
              </a:rPr>
              <a:t>Diag</a:t>
            </a:r>
            <a:r>
              <a:rPr lang="en-US" sz="1000" dirty="0">
                <a:solidFill>
                  <a:srgbClr val="7F7F7F"/>
                </a:solidFill>
              </a:rPr>
              <a:t> 2017 </a:t>
            </a:r>
          </a:p>
          <a:p>
            <a:endParaRPr lang="en-US" dirty="0"/>
          </a:p>
        </p:txBody>
      </p:sp>
      <p:pic>
        <p:nvPicPr>
          <p:cNvPr id="6" name="Picture 5"/>
          <p:cNvPicPr>
            <a:picLocks noChangeAspect="1"/>
          </p:cNvPicPr>
          <p:nvPr/>
        </p:nvPicPr>
        <p:blipFill>
          <a:blip r:embed="rId3"/>
          <a:stretch>
            <a:fillRect/>
          </a:stretch>
        </p:blipFill>
        <p:spPr>
          <a:xfrm>
            <a:off x="681219" y="821733"/>
            <a:ext cx="7898669" cy="3841298"/>
          </a:xfrm>
          <a:prstGeom prst="rect">
            <a:avLst/>
          </a:prstGeom>
        </p:spPr>
      </p:pic>
      <p:sp>
        <p:nvSpPr>
          <p:cNvPr id="7" name="Footer Placeholder 6"/>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276027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 to genome</a:t>
            </a:r>
          </a:p>
        </p:txBody>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424" r="50"/>
          <a:stretch/>
        </p:blipFill>
        <p:spPr>
          <a:xfrm>
            <a:off x="4576734" y="1214066"/>
            <a:ext cx="3895243" cy="5187040"/>
          </a:xfrm>
        </p:spPr>
      </p:pic>
      <p:sp>
        <p:nvSpPr>
          <p:cNvPr id="5" name="TextBox 4"/>
          <p:cNvSpPr txBox="1"/>
          <p:nvPr/>
        </p:nvSpPr>
        <p:spPr>
          <a:xfrm>
            <a:off x="667756" y="2270993"/>
            <a:ext cx="3711937" cy="3293209"/>
          </a:xfrm>
          <a:prstGeom prst="rect">
            <a:avLst/>
          </a:prstGeom>
          <a:noFill/>
        </p:spPr>
        <p:txBody>
          <a:bodyPr wrap="square" rtlCol="0">
            <a:spAutoFit/>
          </a:bodyPr>
          <a:lstStyle/>
          <a:p>
            <a:pPr marL="285750" indent="-285750">
              <a:buFont typeface="Arial"/>
              <a:buChar char="•"/>
            </a:pPr>
            <a:r>
              <a:rPr lang="en-US" sz="2800" dirty="0"/>
              <a:t>Mapping is not a time issue</a:t>
            </a:r>
          </a:p>
          <a:p>
            <a:pPr marL="285750" indent="-285750">
              <a:buFont typeface="Arial"/>
              <a:buChar char="•"/>
            </a:pPr>
            <a:r>
              <a:rPr lang="en-US" sz="2800" dirty="0"/>
              <a:t>Which tool is not obvious</a:t>
            </a:r>
          </a:p>
          <a:p>
            <a:pPr marL="742950" lvl="1" indent="-285750">
              <a:buFont typeface="Arial"/>
              <a:buChar char="•"/>
            </a:pPr>
            <a:r>
              <a:rPr lang="en-US" sz="2000" dirty="0"/>
              <a:t>BWA, </a:t>
            </a:r>
            <a:r>
              <a:rPr lang="en-US" sz="2000" dirty="0" err="1"/>
              <a:t>Maq</a:t>
            </a:r>
            <a:r>
              <a:rPr lang="en-US" sz="2000" dirty="0"/>
              <a:t>, Bowtie, STAR, </a:t>
            </a:r>
            <a:r>
              <a:rPr lang="en-US" sz="2000" dirty="0" err="1"/>
              <a:t>NovoAlign</a:t>
            </a:r>
            <a:r>
              <a:rPr lang="en-US" sz="2000" dirty="0">
                <a:solidFill>
                  <a:srgbClr val="7F7F7F"/>
                </a:solidFill>
              </a:rPr>
              <a:t>, BLAT</a:t>
            </a:r>
          </a:p>
          <a:p>
            <a:pPr marL="285750" indent="-285750">
              <a:buFont typeface="Arial"/>
              <a:buChar char="•"/>
            </a:pPr>
            <a:r>
              <a:rPr lang="en-US" sz="2800" dirty="0"/>
              <a:t>Algorithmic strategies differ</a:t>
            </a:r>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55835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chemeClr val="tx1"/>
                </a:solidFill>
              </a:rPr>
              <a:t>Identify variants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rcRect l="-21286" r="-21286"/>
          <a:stretch>
            <a:fillRect/>
          </a:stretch>
        </p:blipFill>
        <p:spPr>
          <a:xfrm>
            <a:off x="914399" y="939124"/>
            <a:ext cx="8229601" cy="5187040"/>
          </a:xfrm>
        </p:spPr>
      </p:pic>
      <p:sp>
        <p:nvSpPr>
          <p:cNvPr id="6" name="TextBox 5"/>
          <p:cNvSpPr txBox="1"/>
          <p:nvPr/>
        </p:nvSpPr>
        <p:spPr>
          <a:xfrm>
            <a:off x="478545" y="6467681"/>
            <a:ext cx="7364313" cy="246221"/>
          </a:xfrm>
          <a:prstGeom prst="rect">
            <a:avLst/>
          </a:prstGeom>
          <a:noFill/>
        </p:spPr>
        <p:txBody>
          <a:bodyPr wrap="square" rtlCol="0">
            <a:spAutoFit/>
          </a:bodyPr>
          <a:lstStyle/>
          <a:p>
            <a:r>
              <a:rPr lang="en-US" sz="1000" dirty="0">
                <a:solidFill>
                  <a:srgbClr val="7F7F7F"/>
                </a:solidFill>
              </a:rPr>
              <a:t>In-depth comparison of somatic point mutation callers based on different tumor next-generation sequencing depth data </a:t>
            </a:r>
            <a:r>
              <a:rPr lang="en-US" sz="1000" dirty="0" err="1">
                <a:solidFill>
                  <a:srgbClr val="7F7F7F"/>
                </a:solidFill>
              </a:rPr>
              <a:t>Sci</a:t>
            </a:r>
            <a:r>
              <a:rPr lang="en-US" sz="1000" dirty="0">
                <a:solidFill>
                  <a:srgbClr val="7F7F7F"/>
                </a:solidFill>
              </a:rPr>
              <a:t> Rep 2017</a:t>
            </a:r>
          </a:p>
        </p:txBody>
      </p:sp>
      <p:sp>
        <p:nvSpPr>
          <p:cNvPr id="7" name="TextBox 6"/>
          <p:cNvSpPr txBox="1"/>
          <p:nvPr/>
        </p:nvSpPr>
        <p:spPr>
          <a:xfrm>
            <a:off x="478546" y="2256165"/>
            <a:ext cx="1685077" cy="1323439"/>
          </a:xfrm>
          <a:prstGeom prst="rect">
            <a:avLst/>
          </a:prstGeom>
          <a:noFill/>
        </p:spPr>
        <p:txBody>
          <a:bodyPr wrap="none" rtlCol="0">
            <a:spAutoFit/>
          </a:bodyPr>
          <a:lstStyle/>
          <a:p>
            <a:r>
              <a:rPr lang="en-US" sz="2000" dirty="0" err="1"/>
              <a:t>Varscan</a:t>
            </a:r>
            <a:endParaRPr lang="en-US" sz="2000" dirty="0"/>
          </a:p>
          <a:p>
            <a:r>
              <a:rPr lang="en-US" sz="2000" dirty="0" err="1"/>
              <a:t>Strelka</a:t>
            </a:r>
            <a:endParaRPr lang="en-US" sz="2000" dirty="0"/>
          </a:p>
          <a:p>
            <a:r>
              <a:rPr lang="en-US" sz="2000" dirty="0"/>
              <a:t>MuTect2</a:t>
            </a:r>
          </a:p>
          <a:p>
            <a:r>
              <a:rPr lang="en-US" sz="2000" dirty="0" err="1"/>
              <a:t>SomaticSniper</a:t>
            </a:r>
            <a:endParaRPr lang="en-US" sz="2000" dirty="0"/>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742887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Classify by effect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8886" b="-8886"/>
          <a:stretch>
            <a:fillRect/>
          </a:stretch>
        </p:blipFill>
        <p:spPr/>
      </p:pic>
      <p:sp>
        <p:nvSpPr>
          <p:cNvPr id="5" name="TextBox 4"/>
          <p:cNvSpPr txBox="1"/>
          <p:nvPr/>
        </p:nvSpPr>
        <p:spPr>
          <a:xfrm>
            <a:off x="158735" y="6211669"/>
            <a:ext cx="7232406" cy="523220"/>
          </a:xfrm>
          <a:prstGeom prst="rect">
            <a:avLst/>
          </a:prstGeom>
          <a:noFill/>
        </p:spPr>
        <p:txBody>
          <a:bodyPr wrap="square" rtlCol="0">
            <a:spAutoFit/>
          </a:bodyPr>
          <a:lstStyle/>
          <a:p>
            <a:r>
              <a:rPr lang="en-US" sz="1000" dirty="0">
                <a:solidFill>
                  <a:schemeClr val="bg1">
                    <a:lumMod val="50000"/>
                  </a:schemeClr>
                </a:solidFill>
              </a:rPr>
              <a:t>Standards and Guidelines for the Interpretation and Reporting of Sequence Variants in Cancer J. </a:t>
            </a:r>
            <a:r>
              <a:rPr lang="en-US" sz="1000" dirty="0" err="1">
                <a:solidFill>
                  <a:schemeClr val="bg1">
                    <a:lumMod val="50000"/>
                  </a:schemeClr>
                </a:solidFill>
              </a:rPr>
              <a:t>Mol</a:t>
            </a:r>
            <a:r>
              <a:rPr lang="en-US" sz="1000" dirty="0">
                <a:solidFill>
                  <a:schemeClr val="bg1">
                    <a:lumMod val="50000"/>
                  </a:schemeClr>
                </a:solidFill>
              </a:rPr>
              <a:t> </a:t>
            </a:r>
            <a:r>
              <a:rPr lang="en-US" sz="1000" dirty="0" err="1">
                <a:solidFill>
                  <a:schemeClr val="bg1">
                    <a:lumMod val="50000"/>
                  </a:schemeClr>
                </a:solidFill>
              </a:rPr>
              <a:t>Diag</a:t>
            </a:r>
            <a:r>
              <a:rPr lang="en-US" sz="1000" dirty="0">
                <a:solidFill>
                  <a:schemeClr val="bg1">
                    <a:lumMod val="50000"/>
                  </a:schemeClr>
                </a:solidFill>
              </a:rPr>
              <a:t> 2017</a:t>
            </a:r>
          </a:p>
          <a:p>
            <a:endParaRPr lang="en-US" dirty="0"/>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692279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Databases	</a:t>
            </a:r>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rcRect l="-7763" r="-7763"/>
          <a:stretch>
            <a:fillRect/>
          </a:stretch>
        </p:blipFill>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77593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Classify by effect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8886" b="-8886"/>
          <a:stretch>
            <a:fillRect/>
          </a:stretch>
        </p:blipFill>
        <p:spPr/>
      </p:pic>
      <p:sp>
        <p:nvSpPr>
          <p:cNvPr id="5" name="TextBox 4"/>
          <p:cNvSpPr txBox="1"/>
          <p:nvPr/>
        </p:nvSpPr>
        <p:spPr>
          <a:xfrm>
            <a:off x="158735" y="6211669"/>
            <a:ext cx="7232406" cy="523220"/>
          </a:xfrm>
          <a:prstGeom prst="rect">
            <a:avLst/>
          </a:prstGeom>
          <a:noFill/>
        </p:spPr>
        <p:txBody>
          <a:bodyPr wrap="square" rtlCol="0">
            <a:spAutoFit/>
          </a:bodyPr>
          <a:lstStyle/>
          <a:p>
            <a:r>
              <a:rPr lang="en-US" sz="1000" dirty="0">
                <a:solidFill>
                  <a:schemeClr val="bg1">
                    <a:lumMod val="50000"/>
                  </a:schemeClr>
                </a:solidFill>
              </a:rPr>
              <a:t>Standards and Guidelines for the Interpretation and Reporting of Sequence Variants in Cancer J. </a:t>
            </a:r>
            <a:r>
              <a:rPr lang="en-US" sz="1000" dirty="0" err="1">
                <a:solidFill>
                  <a:schemeClr val="bg1">
                    <a:lumMod val="50000"/>
                  </a:schemeClr>
                </a:solidFill>
              </a:rPr>
              <a:t>Mol</a:t>
            </a:r>
            <a:r>
              <a:rPr lang="en-US" sz="1000" dirty="0">
                <a:solidFill>
                  <a:schemeClr val="bg1">
                    <a:lumMod val="50000"/>
                  </a:schemeClr>
                </a:solidFill>
              </a:rPr>
              <a:t> </a:t>
            </a:r>
            <a:r>
              <a:rPr lang="en-US" sz="1000" dirty="0" err="1">
                <a:solidFill>
                  <a:schemeClr val="bg1">
                    <a:lumMod val="50000"/>
                  </a:schemeClr>
                </a:solidFill>
              </a:rPr>
              <a:t>Diag</a:t>
            </a:r>
            <a:r>
              <a:rPr lang="en-US" sz="1000" dirty="0">
                <a:solidFill>
                  <a:schemeClr val="bg1">
                    <a:lumMod val="50000"/>
                  </a:schemeClr>
                </a:solidFill>
              </a:rPr>
              <a:t> 2017</a:t>
            </a:r>
          </a:p>
          <a:p>
            <a:endParaRPr lang="en-US" dirty="0"/>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542125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Objectives</a:t>
            </a:r>
          </a:p>
        </p:txBody>
      </p:sp>
      <p:sp>
        <p:nvSpPr>
          <p:cNvPr id="3" name="Content Placeholder 2"/>
          <p:cNvSpPr>
            <a:spLocks noGrp="1"/>
          </p:cNvSpPr>
          <p:nvPr>
            <p:ph idx="1"/>
          </p:nvPr>
        </p:nvSpPr>
        <p:spPr/>
        <p:txBody>
          <a:bodyPr/>
          <a:lstStyle/>
          <a:p>
            <a:endParaRPr lang="en-US" dirty="0"/>
          </a:p>
          <a:p>
            <a:r>
              <a:rPr lang="en-US" dirty="0"/>
              <a:t>Examine the relevance of bioinformatics to modern cancer research </a:t>
            </a:r>
            <a:endParaRPr lang="en-US" dirty="0">
              <a:effectLst/>
            </a:endParaRPr>
          </a:p>
          <a:p>
            <a:r>
              <a:rPr lang="en-US" dirty="0"/>
              <a:t>Describe important </a:t>
            </a:r>
            <a:r>
              <a:rPr lang="en-US" dirty="0" err="1"/>
              <a:t>bioinformatic</a:t>
            </a:r>
            <a:r>
              <a:rPr lang="en-US" dirty="0"/>
              <a:t> and statistical approaches to analyzing large datasets</a:t>
            </a:r>
            <a:endParaRPr lang="en-US" dirty="0">
              <a:effectLst/>
            </a:endParaRPr>
          </a:p>
          <a:p>
            <a:r>
              <a:rPr lang="en-US" dirty="0"/>
              <a:t>Discuss the limitations of bioinformatics analysis and molecular technologies </a:t>
            </a:r>
            <a:endParaRPr lang="en-US" dirty="0">
              <a:effectLst/>
            </a:endParaRPr>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26143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Tier 3 prediction tools</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26535" b="-26535"/>
          <a:stretch>
            <a:fillRect/>
          </a:stretch>
        </p:blipFill>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768745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Network Analysis</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8983" b="-8983"/>
          <a:stretch>
            <a:fillRect/>
          </a:stretch>
        </p:blipFill>
        <p:spPr/>
      </p:pic>
      <p:sp>
        <p:nvSpPr>
          <p:cNvPr id="5" name="TextBox 4"/>
          <p:cNvSpPr txBox="1"/>
          <p:nvPr/>
        </p:nvSpPr>
        <p:spPr>
          <a:xfrm>
            <a:off x="7258761" y="6126164"/>
            <a:ext cx="1121296" cy="246221"/>
          </a:xfrm>
          <a:prstGeom prst="rect">
            <a:avLst/>
          </a:prstGeom>
          <a:noFill/>
        </p:spPr>
        <p:txBody>
          <a:bodyPr wrap="none" rtlCol="0">
            <a:spAutoFit/>
          </a:bodyPr>
          <a:lstStyle/>
          <a:p>
            <a:r>
              <a:rPr lang="en-US" sz="1000" dirty="0" err="1">
                <a:solidFill>
                  <a:srgbClr val="7F7F7F"/>
                </a:solidFill>
              </a:rPr>
              <a:t>Hoadley</a:t>
            </a:r>
            <a:r>
              <a:rPr lang="en-US" sz="1000" dirty="0">
                <a:solidFill>
                  <a:srgbClr val="7F7F7F"/>
                </a:solidFill>
              </a:rPr>
              <a:t> Cell 2018</a:t>
            </a:r>
          </a:p>
        </p:txBody>
      </p:sp>
      <p:sp>
        <p:nvSpPr>
          <p:cNvPr id="6" name="Footer Placeholder 5"/>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17564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Groups correlate with drug targets</a:t>
            </a:r>
          </a:p>
        </p:txBody>
      </p:sp>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rcRect l="-30311" r="-30311"/>
          <a:stretch>
            <a:fillRect/>
          </a:stretch>
        </p:blipFill>
        <p:spPr/>
      </p:pic>
      <p:sp>
        <p:nvSpPr>
          <p:cNvPr id="7" name="Footer Placeholder 6"/>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80706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Systems Biology</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82930" b="-82930"/>
          <a:stretch>
            <a:fillRect/>
          </a:stretch>
        </p:blipFill>
        <p:spPr/>
      </p:pic>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57306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PARP cleavage </a:t>
            </a:r>
            <a:r>
              <a:rPr lang="en-US" dirty="0" err="1"/>
              <a:t>modelling</a:t>
            </a:r>
            <a:r>
              <a:rPr lang="en-US" dirty="0"/>
              <a:t>	</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41488" r="-41488"/>
          <a:stretch>
            <a:fillRect/>
          </a:stretch>
        </p:blipFill>
        <p:spPr/>
      </p:pic>
      <p:sp>
        <p:nvSpPr>
          <p:cNvPr id="5" name="TextBox 4"/>
          <p:cNvSpPr txBox="1"/>
          <p:nvPr/>
        </p:nvSpPr>
        <p:spPr>
          <a:xfrm>
            <a:off x="6365133" y="6287643"/>
            <a:ext cx="2136322" cy="246221"/>
          </a:xfrm>
          <a:prstGeom prst="rect">
            <a:avLst/>
          </a:prstGeom>
          <a:noFill/>
        </p:spPr>
        <p:txBody>
          <a:bodyPr wrap="none" rtlCol="0">
            <a:spAutoFit/>
          </a:bodyPr>
          <a:lstStyle/>
          <a:p>
            <a:r>
              <a:rPr lang="en-US" sz="1000" dirty="0" err="1">
                <a:solidFill>
                  <a:srgbClr val="7F7F7F"/>
                </a:solidFill>
              </a:rPr>
              <a:t>Korunsky</a:t>
            </a:r>
            <a:r>
              <a:rPr lang="en-US" sz="1000" dirty="0">
                <a:solidFill>
                  <a:srgbClr val="7F7F7F"/>
                </a:solidFill>
              </a:rPr>
              <a:t> Front Biotech </a:t>
            </a:r>
            <a:r>
              <a:rPr lang="en-US" sz="1000" dirty="0" err="1">
                <a:solidFill>
                  <a:srgbClr val="7F7F7F"/>
                </a:solidFill>
              </a:rPr>
              <a:t>Bioengg</a:t>
            </a:r>
            <a:r>
              <a:rPr lang="en-US" sz="1000" dirty="0">
                <a:solidFill>
                  <a:srgbClr val="7F7F7F"/>
                </a:solidFill>
              </a:rPr>
              <a:t> 2014</a:t>
            </a:r>
          </a:p>
        </p:txBody>
      </p:sp>
      <p:sp>
        <p:nvSpPr>
          <p:cNvPr id="6" name="Footer Placeholder 5"/>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43129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Large genomic studies have therefore found their way into high impact journals in part due to their bulk of new data, even though the analysis within these papers can often re-affirm what is already known about the disease, without improving cancer treatment</a:t>
            </a:r>
            <a:r>
              <a:rPr lang="en-US" b="1" dirty="0"/>
              <a:t>. </a:t>
            </a:r>
            <a:r>
              <a:rPr lang="en-US" b="1" dirty="0">
                <a:solidFill>
                  <a:schemeClr val="accent2">
                    <a:lumMod val="75000"/>
                  </a:schemeClr>
                </a:solidFill>
              </a:rPr>
              <a:t>New ideas and strategies which transcend data collection must be pursued if biology-based therapies are to reduce cancer deaths beyond what epidemiology and preventative measures have already succeeded in. </a:t>
            </a:r>
            <a:r>
              <a:rPr lang="en-US" dirty="0"/>
              <a:t>There is reason to believe the genomic data we need to improve the treatment of ovarian cancer already exists.</a:t>
            </a:r>
          </a:p>
        </p:txBody>
      </p:sp>
      <p:sp>
        <p:nvSpPr>
          <p:cNvPr id="4" name="Rectangle 3"/>
          <p:cNvSpPr/>
          <p:nvPr/>
        </p:nvSpPr>
        <p:spPr>
          <a:xfrm>
            <a:off x="575128" y="6277756"/>
            <a:ext cx="6028872" cy="246221"/>
          </a:xfrm>
          <a:prstGeom prst="rect">
            <a:avLst/>
          </a:prstGeom>
        </p:spPr>
        <p:txBody>
          <a:bodyPr wrap="square">
            <a:spAutoFit/>
          </a:bodyPr>
          <a:lstStyle/>
          <a:p>
            <a:r>
              <a:rPr lang="en-US" sz="1000" dirty="0">
                <a:solidFill>
                  <a:srgbClr val="7F7F7F"/>
                </a:solidFill>
              </a:rPr>
              <a:t>Pathways to Genome-Targeted Therapies in Serous Ovarian Cancer J. Nat </a:t>
            </a:r>
            <a:r>
              <a:rPr lang="en-US" sz="1000" dirty="0" err="1">
                <a:solidFill>
                  <a:srgbClr val="7F7F7F"/>
                </a:solidFill>
              </a:rPr>
              <a:t>Sci</a:t>
            </a:r>
            <a:r>
              <a:rPr lang="en-US" sz="1000" dirty="0">
                <a:solidFill>
                  <a:srgbClr val="7F7F7F"/>
                </a:solidFill>
              </a:rPr>
              <a:t> 2017</a:t>
            </a:r>
          </a:p>
        </p:txBody>
      </p:sp>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734688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a:t>
            </a:r>
            <a:r>
              <a:rPr lang="en-US" b="1" u="sng" dirty="0"/>
              <a:t>Standard of truth</a:t>
            </a:r>
            <a:endParaRPr lang="en-US" dirty="0"/>
          </a:p>
        </p:txBody>
      </p:sp>
      <p:sp>
        <p:nvSpPr>
          <p:cNvPr id="3" name="Content Placeholder 2"/>
          <p:cNvSpPr>
            <a:spLocks noGrp="1"/>
          </p:cNvSpPr>
          <p:nvPr>
            <p:ph idx="1"/>
          </p:nvPr>
        </p:nvSpPr>
        <p:spPr/>
        <p:txBody>
          <a:bodyPr/>
          <a:lstStyle/>
          <a:p>
            <a:endParaRPr lang="en-US" dirty="0"/>
          </a:p>
          <a:p>
            <a:pPr marL="57150" indent="0" algn="ctr">
              <a:buNone/>
            </a:pPr>
            <a:endParaRPr lang="en-US" sz="4800" b="1" dirty="0"/>
          </a:p>
          <a:p>
            <a:pPr marL="57150" indent="0" algn="ctr">
              <a:buNone/>
            </a:pPr>
            <a:r>
              <a:rPr lang="en-US" sz="4800" b="1" dirty="0"/>
              <a:t>Do we have one?</a:t>
            </a:r>
          </a:p>
          <a:p>
            <a:pPr marL="57150" indent="0" algn="ctr">
              <a:buNone/>
            </a:pPr>
            <a:r>
              <a:rPr lang="en-US" sz="4800" b="1" dirty="0"/>
              <a:t>Can we model properly?</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078224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DB issues	</a:t>
            </a:r>
          </a:p>
        </p:txBody>
      </p:sp>
      <p:sp>
        <p:nvSpPr>
          <p:cNvPr id="3" name="Content Placeholder 2"/>
          <p:cNvSpPr>
            <a:spLocks noGrp="1"/>
          </p:cNvSpPr>
          <p:nvPr>
            <p:ph idx="1"/>
          </p:nvPr>
        </p:nvSpPr>
        <p:spPr/>
        <p:txBody>
          <a:bodyPr/>
          <a:lstStyle/>
          <a:p>
            <a:endParaRPr lang="en-US" dirty="0"/>
          </a:p>
          <a:p>
            <a:r>
              <a:rPr lang="en-US" dirty="0"/>
              <a:t>What is the purpose/content/validation?</a:t>
            </a:r>
          </a:p>
          <a:p>
            <a:r>
              <a:rPr lang="en-US" dirty="0"/>
              <a:t>What are the limitations of the information?</a:t>
            </a:r>
          </a:p>
          <a:p>
            <a:r>
              <a:rPr lang="en-US" dirty="0"/>
              <a:t>What version of the data is the DB built on?</a:t>
            </a:r>
          </a:p>
          <a:p>
            <a:r>
              <a:rPr lang="en-US" dirty="0"/>
              <a:t>What is the co-ordinate system?</a:t>
            </a:r>
          </a:p>
        </p:txBody>
      </p:sp>
      <p:sp>
        <p:nvSpPr>
          <p:cNvPr id="4" name="TextBox 3"/>
          <p:cNvSpPr txBox="1"/>
          <p:nvPr/>
        </p:nvSpPr>
        <p:spPr>
          <a:xfrm>
            <a:off x="4607467" y="5941498"/>
            <a:ext cx="3803144" cy="369332"/>
          </a:xfrm>
          <a:prstGeom prst="rect">
            <a:avLst/>
          </a:prstGeom>
          <a:noFill/>
        </p:spPr>
        <p:txBody>
          <a:bodyPr wrap="none" rtlCol="0">
            <a:spAutoFit/>
          </a:bodyPr>
          <a:lstStyle/>
          <a:p>
            <a:r>
              <a:rPr lang="en-US" dirty="0">
                <a:solidFill>
                  <a:srgbClr val="7F7F7F"/>
                </a:solidFill>
              </a:rPr>
              <a:t>Journal of Molecular Diagnostics  2017</a:t>
            </a:r>
          </a:p>
        </p:txBody>
      </p:sp>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142577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Algorithms</a:t>
            </a:r>
          </a:p>
        </p:txBody>
      </p:sp>
      <p:sp>
        <p:nvSpPr>
          <p:cNvPr id="3" name="Content Placeholder 2"/>
          <p:cNvSpPr>
            <a:spLocks noGrp="1"/>
          </p:cNvSpPr>
          <p:nvPr>
            <p:ph idx="1"/>
          </p:nvPr>
        </p:nvSpPr>
        <p:spPr/>
        <p:txBody>
          <a:bodyPr/>
          <a:lstStyle/>
          <a:p>
            <a:endParaRPr lang="en-US" dirty="0"/>
          </a:p>
          <a:p>
            <a:pPr lvl="1"/>
            <a:r>
              <a:rPr lang="en-US" dirty="0"/>
              <a:t>Different algorithms give different results on different datasets</a:t>
            </a:r>
          </a:p>
          <a:p>
            <a:pPr lvl="1"/>
            <a:r>
              <a:rPr lang="en-US" dirty="0"/>
              <a:t>Potentially unlimited combinations to test</a:t>
            </a:r>
          </a:p>
          <a:p>
            <a:pPr lvl="1"/>
            <a:r>
              <a:rPr lang="en-US" dirty="0"/>
              <a:t>Imperfect knowledge of system</a:t>
            </a:r>
          </a:p>
          <a:p>
            <a:pPr lvl="1"/>
            <a:r>
              <a:rPr lang="en-US" dirty="0"/>
              <a:t>What is important?</a:t>
            </a:r>
          </a:p>
          <a:p>
            <a:pPr lvl="2"/>
            <a:r>
              <a:rPr lang="en-US" dirty="0"/>
              <a:t>Time? Precision? Recall? Ease of use? Features?</a:t>
            </a:r>
          </a:p>
          <a:p>
            <a:pPr marL="0" indent="0">
              <a:buNone/>
            </a:pPr>
            <a:endParaRPr lang="en-US" dirty="0"/>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335377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Analysis</a:t>
            </a:r>
          </a:p>
        </p:txBody>
      </p:sp>
      <p:sp>
        <p:nvSpPr>
          <p:cNvPr id="3" name="Content Placeholder 2"/>
          <p:cNvSpPr>
            <a:spLocks noGrp="1"/>
          </p:cNvSpPr>
          <p:nvPr>
            <p:ph idx="1"/>
          </p:nvPr>
        </p:nvSpPr>
        <p:spPr/>
        <p:txBody>
          <a:bodyPr/>
          <a:lstStyle/>
          <a:p>
            <a:r>
              <a:rPr lang="en-US" dirty="0"/>
              <a:t>Bioinformatics costs!</a:t>
            </a:r>
          </a:p>
          <a:p>
            <a:pPr lvl="1"/>
            <a:r>
              <a:rPr lang="de-DE" sz="2000" dirty="0"/>
              <a:t>2013: $5150/</a:t>
            </a:r>
            <a:r>
              <a:rPr lang="de-DE" sz="2000" dirty="0" err="1"/>
              <a:t>patient</a:t>
            </a:r>
            <a:r>
              <a:rPr lang="de-DE" sz="2000" dirty="0"/>
              <a:t> (</a:t>
            </a:r>
            <a:r>
              <a:rPr lang="de-DE" sz="2000" dirty="0" err="1"/>
              <a:t>seq</a:t>
            </a:r>
            <a:r>
              <a:rPr lang="de-DE" sz="2000" dirty="0"/>
              <a:t> 15200)</a:t>
            </a:r>
          </a:p>
          <a:p>
            <a:pPr lvl="1"/>
            <a:r>
              <a:rPr lang="de-DE" sz="2000" dirty="0"/>
              <a:t>2015: $5575/</a:t>
            </a:r>
            <a:r>
              <a:rPr lang="de-DE" sz="2000" dirty="0" err="1"/>
              <a:t>patient</a:t>
            </a:r>
            <a:r>
              <a:rPr lang="de-DE" sz="2000" dirty="0"/>
              <a:t> (</a:t>
            </a:r>
            <a:r>
              <a:rPr lang="de-DE" sz="2000" dirty="0" err="1"/>
              <a:t>seq</a:t>
            </a:r>
            <a:r>
              <a:rPr lang="de-DE" sz="2000" dirty="0"/>
              <a:t> $14800)</a:t>
            </a:r>
          </a:p>
          <a:p>
            <a:pPr lvl="1"/>
            <a:r>
              <a:rPr lang="de-DE" sz="2000" dirty="0">
                <a:solidFill>
                  <a:schemeClr val="tx1">
                    <a:lumMod val="50000"/>
                    <a:lumOff val="50000"/>
                  </a:schemeClr>
                </a:solidFill>
              </a:rPr>
              <a:t>2017: $5k/</a:t>
            </a:r>
            <a:r>
              <a:rPr lang="de-DE" sz="2000" dirty="0" err="1">
                <a:solidFill>
                  <a:schemeClr val="tx1">
                    <a:lumMod val="50000"/>
                    <a:lumOff val="50000"/>
                  </a:schemeClr>
                </a:solidFill>
              </a:rPr>
              <a:t>patient</a:t>
            </a:r>
            <a:r>
              <a:rPr lang="de-DE" sz="2000" dirty="0">
                <a:solidFill>
                  <a:schemeClr val="tx1">
                    <a:lumMod val="50000"/>
                    <a:lumOff val="50000"/>
                  </a:schemeClr>
                </a:solidFill>
              </a:rPr>
              <a:t> (</a:t>
            </a:r>
            <a:r>
              <a:rPr lang="de-DE" sz="2000" dirty="0" err="1">
                <a:solidFill>
                  <a:schemeClr val="tx1">
                    <a:lumMod val="50000"/>
                    <a:lumOff val="50000"/>
                  </a:schemeClr>
                </a:solidFill>
              </a:rPr>
              <a:t>seq</a:t>
            </a:r>
            <a:r>
              <a:rPr lang="de-DE" sz="2000" dirty="0">
                <a:solidFill>
                  <a:schemeClr val="tx1">
                    <a:lumMod val="50000"/>
                    <a:lumOff val="50000"/>
                  </a:schemeClr>
                </a:solidFill>
              </a:rPr>
              <a:t> $2000)</a:t>
            </a:r>
          </a:p>
          <a:p>
            <a:pPr lvl="1"/>
            <a:r>
              <a:rPr lang="en-CA" sz="2000" dirty="0"/>
              <a:t>Majority of </a:t>
            </a:r>
            <a:r>
              <a:rPr lang="en-US" sz="2000" dirty="0"/>
              <a:t>future costs will continue to be </a:t>
            </a:r>
            <a:r>
              <a:rPr lang="en-US" sz="2000" dirty="0" err="1"/>
              <a:t>bioinformatic</a:t>
            </a:r>
            <a:r>
              <a:rPr lang="en-US" sz="2000" dirty="0"/>
              <a:t>-related</a:t>
            </a:r>
          </a:p>
          <a:p>
            <a:r>
              <a:rPr lang="en-US" dirty="0"/>
              <a:t>Rapidly changing standards and methods</a:t>
            </a:r>
          </a:p>
          <a:p>
            <a:pPr lvl="1"/>
            <a:r>
              <a:rPr lang="en-US" sz="2000" dirty="0"/>
              <a:t>Difficult/impossible to standardize now</a:t>
            </a:r>
          </a:p>
          <a:p>
            <a:pPr lvl="2"/>
            <a:r>
              <a:rPr lang="en-US" sz="1600" dirty="0"/>
              <a:t>Even minor technology changes affect output </a:t>
            </a:r>
          </a:p>
          <a:p>
            <a:pPr lvl="1"/>
            <a:r>
              <a:rPr lang="en-US" sz="2000" dirty="0"/>
              <a:t>Bioinformatics methods vary by method, by platform and by experimental design</a:t>
            </a:r>
          </a:p>
          <a:p>
            <a:pPr lvl="1"/>
            <a:endParaRPr lang="en-US" sz="2000" dirty="0"/>
          </a:p>
        </p:txBody>
      </p:sp>
      <p:sp>
        <p:nvSpPr>
          <p:cNvPr id="4" name="TextBox 3"/>
          <p:cNvSpPr txBox="1"/>
          <p:nvPr/>
        </p:nvSpPr>
        <p:spPr>
          <a:xfrm>
            <a:off x="1289363" y="6240699"/>
            <a:ext cx="7474196" cy="677108"/>
          </a:xfrm>
          <a:prstGeom prst="rect">
            <a:avLst/>
          </a:prstGeom>
          <a:noFill/>
        </p:spPr>
        <p:txBody>
          <a:bodyPr wrap="none" rtlCol="0">
            <a:spAutoFit/>
          </a:bodyPr>
          <a:lstStyle/>
          <a:p>
            <a:r>
              <a:rPr lang="en-US" sz="1000" dirty="0">
                <a:solidFill>
                  <a:schemeClr val="bg1">
                    <a:lumMod val="50000"/>
                  </a:schemeClr>
                </a:solidFill>
              </a:rPr>
              <a:t>The cost and cost trajectory of whole-genome analysis guiding treatment of patients with advanced cancers, </a:t>
            </a:r>
            <a:r>
              <a:rPr lang="en-US" sz="1000" dirty="0" err="1">
                <a:solidFill>
                  <a:schemeClr val="bg1">
                    <a:lumMod val="50000"/>
                  </a:schemeClr>
                </a:solidFill>
              </a:rPr>
              <a:t>Mol</a:t>
            </a:r>
            <a:r>
              <a:rPr lang="en-US" sz="1000" dirty="0">
                <a:solidFill>
                  <a:schemeClr val="bg1">
                    <a:lumMod val="50000"/>
                  </a:schemeClr>
                </a:solidFill>
              </a:rPr>
              <a:t>  Gen </a:t>
            </a:r>
            <a:r>
              <a:rPr lang="en-US" sz="1000" dirty="0" err="1">
                <a:solidFill>
                  <a:schemeClr val="bg1">
                    <a:lumMod val="50000"/>
                  </a:schemeClr>
                </a:solidFill>
              </a:rPr>
              <a:t>Genom</a:t>
            </a:r>
            <a:r>
              <a:rPr lang="en-US" sz="1000" dirty="0">
                <a:solidFill>
                  <a:schemeClr val="bg1">
                    <a:lumMod val="50000"/>
                  </a:schemeClr>
                </a:solidFill>
              </a:rPr>
              <a:t>. Med.  (2017)</a:t>
            </a:r>
          </a:p>
          <a:p>
            <a:r>
              <a:rPr lang="en-US" sz="1000" dirty="0">
                <a:solidFill>
                  <a:schemeClr val="bg1">
                    <a:lumMod val="50000"/>
                  </a:schemeClr>
                </a:solidFill>
              </a:rPr>
              <a:t>http://</a:t>
            </a:r>
            <a:r>
              <a:rPr lang="en-US" sz="1000" dirty="0" err="1">
                <a:solidFill>
                  <a:schemeClr val="bg1">
                    <a:lumMod val="50000"/>
                  </a:schemeClr>
                </a:solidFill>
              </a:rPr>
              <a:t>massgenomics.org</a:t>
            </a:r>
            <a:r>
              <a:rPr lang="en-US" sz="1000" dirty="0">
                <a:solidFill>
                  <a:schemeClr val="bg1">
                    <a:lumMod val="50000"/>
                  </a:schemeClr>
                </a:solidFill>
              </a:rPr>
              <a:t>/2015/10/</a:t>
            </a:r>
            <a:r>
              <a:rPr lang="en-US" sz="1000" dirty="0" err="1">
                <a:solidFill>
                  <a:schemeClr val="bg1">
                    <a:lumMod val="50000"/>
                  </a:schemeClr>
                </a:solidFill>
              </a:rPr>
              <a:t>ngs</a:t>
            </a:r>
            <a:r>
              <a:rPr lang="en-US" sz="1000" dirty="0">
                <a:solidFill>
                  <a:schemeClr val="bg1">
                    <a:lumMod val="50000"/>
                  </a:schemeClr>
                </a:solidFill>
              </a:rPr>
              <a:t>-analysis-not-</a:t>
            </a:r>
            <a:r>
              <a:rPr lang="en-US" sz="1000" dirty="0" err="1">
                <a:solidFill>
                  <a:schemeClr val="bg1">
                    <a:lumMod val="50000"/>
                  </a:schemeClr>
                </a:solidFill>
              </a:rPr>
              <a:t>free.html</a:t>
            </a:r>
            <a:endParaRPr lang="en-US" sz="1000" dirty="0">
              <a:solidFill>
                <a:schemeClr val="bg1">
                  <a:lumMod val="50000"/>
                </a:schemeClr>
              </a:solidFill>
            </a:endParaRPr>
          </a:p>
          <a:p>
            <a:endParaRPr lang="en-US" dirty="0"/>
          </a:p>
        </p:txBody>
      </p:sp>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8851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Relevance</a:t>
            </a:r>
          </a:p>
        </p:txBody>
      </p:sp>
      <p:sp>
        <p:nvSpPr>
          <p:cNvPr id="3" name="Content Placeholder 2"/>
          <p:cNvSpPr>
            <a:spLocks noGrp="1"/>
          </p:cNvSpPr>
          <p:nvPr>
            <p:ph idx="1"/>
          </p:nvPr>
        </p:nvSpPr>
        <p:spPr/>
        <p:txBody>
          <a:bodyPr/>
          <a:lstStyle/>
          <a:p>
            <a:endParaRPr lang="en-US" dirty="0">
              <a:solidFill>
                <a:schemeClr val="bg1">
                  <a:lumMod val="85000"/>
                </a:schemeClr>
              </a:solidFill>
            </a:endParaRPr>
          </a:p>
          <a:p>
            <a:r>
              <a:rPr lang="en-US" dirty="0">
                <a:solidFill>
                  <a:schemeClr val="bg1">
                    <a:lumMod val="85000"/>
                  </a:schemeClr>
                </a:solidFill>
              </a:rPr>
              <a:t>Bioinformatics is a broad topic</a:t>
            </a:r>
          </a:p>
          <a:p>
            <a:pPr marL="457200" lvl="1" indent="0">
              <a:buNone/>
            </a:pPr>
            <a:endParaRPr lang="en-US" dirty="0">
              <a:solidFill>
                <a:schemeClr val="bg1">
                  <a:lumMod val="85000"/>
                </a:schemeClr>
              </a:solidFill>
            </a:endParaRPr>
          </a:p>
          <a:p>
            <a:r>
              <a:rPr lang="en-US" dirty="0">
                <a:solidFill>
                  <a:schemeClr val="bg1">
                    <a:lumMod val="85000"/>
                  </a:schemeClr>
                </a:solidFill>
              </a:rPr>
              <a:t>All Biomedical Science is now computational</a:t>
            </a:r>
            <a:br>
              <a:rPr lang="en-US" dirty="0">
                <a:solidFill>
                  <a:schemeClr val="bg1">
                    <a:lumMod val="85000"/>
                  </a:schemeClr>
                </a:solidFill>
              </a:rPr>
            </a:br>
            <a:r>
              <a:rPr lang="en-US" dirty="0">
                <a:solidFill>
                  <a:schemeClr val="bg1">
                    <a:lumMod val="85000"/>
                  </a:schemeClr>
                </a:solidFill>
              </a:rPr>
              <a:t>biology</a:t>
            </a:r>
          </a:p>
          <a:p>
            <a:pPr marL="0" indent="0">
              <a:buNone/>
            </a:pPr>
            <a:endParaRPr lang="en-US" dirty="0">
              <a:solidFill>
                <a:schemeClr val="bg1">
                  <a:lumMod val="85000"/>
                </a:schemeClr>
              </a:solidFill>
            </a:endParaRPr>
          </a:p>
          <a:p>
            <a:r>
              <a:rPr lang="en-US" dirty="0">
                <a:solidFill>
                  <a:schemeClr val="bg1">
                    <a:lumMod val="85000"/>
                  </a:schemeClr>
                </a:solidFill>
              </a:rPr>
              <a:t>Bioinformatics helps to distill signal from noise</a:t>
            </a:r>
          </a:p>
          <a:p>
            <a:endParaRPr lang="en-US" dirty="0">
              <a:solidFill>
                <a:schemeClr val="bg1">
                  <a:lumMod val="85000"/>
                </a:schemeClr>
              </a:solidFill>
            </a:endParaRPr>
          </a:p>
        </p:txBody>
      </p:sp>
      <p:sp>
        <p:nvSpPr>
          <p:cNvPr id="4" name="TextBox 3"/>
          <p:cNvSpPr txBox="1"/>
          <p:nvPr/>
        </p:nvSpPr>
        <p:spPr>
          <a:xfrm>
            <a:off x="1584688" y="1263210"/>
            <a:ext cx="5558061" cy="3785652"/>
          </a:xfrm>
          <a:prstGeom prst="rect">
            <a:avLst/>
          </a:prstGeom>
          <a:noFill/>
        </p:spPr>
        <p:txBody>
          <a:bodyPr wrap="square" rtlCol="0">
            <a:spAutoFit/>
          </a:bodyPr>
          <a:lstStyle/>
          <a:p>
            <a:pPr algn="ctr"/>
            <a:r>
              <a:rPr lang="en-US" sz="4800" b="1" dirty="0">
                <a:solidFill>
                  <a:schemeClr val="tx2"/>
                </a:solidFill>
              </a:rPr>
              <a:t>Biomedical science is an information science at much as it is an experimental science</a:t>
            </a:r>
          </a:p>
        </p:txBody>
      </p:sp>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845094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Communication</a:t>
            </a:r>
          </a:p>
        </p:txBody>
      </p:sp>
      <p:pic>
        <p:nvPicPr>
          <p:cNvPr id="4" name="Picture 3"/>
          <p:cNvPicPr>
            <a:picLocks noChangeAspect="1"/>
          </p:cNvPicPr>
          <p:nvPr/>
        </p:nvPicPr>
        <p:blipFill>
          <a:blip r:embed="rId2"/>
          <a:stretch>
            <a:fillRect/>
          </a:stretch>
        </p:blipFill>
        <p:spPr>
          <a:xfrm>
            <a:off x="1242786" y="1522186"/>
            <a:ext cx="6766656" cy="4755243"/>
          </a:xfrm>
          <a:prstGeom prst="rect">
            <a:avLst/>
          </a:prstGeom>
        </p:spPr>
      </p:pic>
      <p:sp>
        <p:nvSpPr>
          <p:cNvPr id="5" name="Rectangle 4"/>
          <p:cNvSpPr/>
          <p:nvPr/>
        </p:nvSpPr>
        <p:spPr>
          <a:xfrm>
            <a:off x="898071" y="3093357"/>
            <a:ext cx="7788729" cy="329292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81170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Communication</a:t>
            </a:r>
          </a:p>
        </p:txBody>
      </p:sp>
      <p:pic>
        <p:nvPicPr>
          <p:cNvPr id="4" name="Picture 3"/>
          <p:cNvPicPr>
            <a:picLocks noChangeAspect="1"/>
          </p:cNvPicPr>
          <p:nvPr/>
        </p:nvPicPr>
        <p:blipFill>
          <a:blip r:embed="rId2"/>
          <a:stretch>
            <a:fillRect/>
          </a:stretch>
        </p:blipFill>
        <p:spPr>
          <a:xfrm>
            <a:off x="1242786" y="1522186"/>
            <a:ext cx="6766656" cy="4755243"/>
          </a:xfrm>
          <a:prstGeom prst="rect">
            <a:avLst/>
          </a:prstGeom>
        </p:spPr>
      </p:pic>
      <p:sp>
        <p:nvSpPr>
          <p:cNvPr id="5" name="Rectangle 4"/>
          <p:cNvSpPr/>
          <p:nvPr/>
        </p:nvSpPr>
        <p:spPr>
          <a:xfrm>
            <a:off x="898071" y="3093357"/>
            <a:ext cx="7788729" cy="329292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3043" y="1366158"/>
            <a:ext cx="2044477" cy="1409700"/>
          </a:xfrm>
          <a:prstGeom prst="rect">
            <a:avLst/>
          </a:prstGeom>
        </p:spPr>
      </p:pic>
      <p:sp>
        <p:nvSpPr>
          <p:cNvPr id="6" name="Footer Placeholder 5"/>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140980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Limitations: Communication</a:t>
            </a:r>
          </a:p>
        </p:txBody>
      </p:sp>
      <p:pic>
        <p:nvPicPr>
          <p:cNvPr id="4" name="Picture 3"/>
          <p:cNvPicPr>
            <a:picLocks noChangeAspect="1"/>
          </p:cNvPicPr>
          <p:nvPr/>
        </p:nvPicPr>
        <p:blipFill>
          <a:blip r:embed="rId2"/>
          <a:stretch>
            <a:fillRect/>
          </a:stretch>
        </p:blipFill>
        <p:spPr>
          <a:xfrm>
            <a:off x="1242786" y="1522186"/>
            <a:ext cx="6766656" cy="4755243"/>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3043" y="1366158"/>
            <a:ext cx="2044477" cy="14097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4850" y="2999214"/>
            <a:ext cx="2448339" cy="168816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34949" y="3151415"/>
            <a:ext cx="780143" cy="1409700"/>
          </a:xfrm>
          <a:prstGeom prst="rect">
            <a:avLst/>
          </a:prstGeom>
        </p:spPr>
      </p:pic>
      <p:sp>
        <p:nvSpPr>
          <p:cNvPr id="5" name="Footer Placeholder 4"/>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820643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CancerSEEK</a:t>
            </a:r>
            <a:endParaRPr lang="en-US" dirty="0"/>
          </a:p>
        </p:txBody>
      </p:sp>
      <p:sp>
        <p:nvSpPr>
          <p:cNvPr id="3" name="Content Placeholder 2"/>
          <p:cNvSpPr>
            <a:spLocks noGrp="1"/>
          </p:cNvSpPr>
          <p:nvPr>
            <p:ph idx="1"/>
          </p:nvPr>
        </p:nvSpPr>
        <p:spPr>
          <a:xfrm>
            <a:off x="4293578" y="932707"/>
            <a:ext cx="4683328" cy="5187040"/>
          </a:xfrm>
        </p:spPr>
        <p:txBody>
          <a:bodyPr>
            <a:normAutofit/>
          </a:bodyPr>
          <a:lstStyle/>
          <a:p>
            <a:r>
              <a:rPr lang="en-US" dirty="0"/>
              <a:t>What did bioinformatics contribute and how?</a:t>
            </a:r>
          </a:p>
          <a:p>
            <a:pPr lvl="1"/>
            <a:r>
              <a:rPr lang="en-US" dirty="0"/>
              <a:t>Targets</a:t>
            </a:r>
          </a:p>
          <a:p>
            <a:pPr lvl="2"/>
            <a:r>
              <a:rPr lang="en-US" dirty="0"/>
              <a:t>Gene/Genome sequences </a:t>
            </a:r>
          </a:p>
          <a:p>
            <a:pPr lvl="2"/>
            <a:r>
              <a:rPr lang="en-US" dirty="0"/>
              <a:t>Allele frequencies</a:t>
            </a:r>
          </a:p>
          <a:p>
            <a:pPr lvl="2"/>
            <a:r>
              <a:rPr lang="en-US" dirty="0"/>
              <a:t>Protein homology</a:t>
            </a:r>
          </a:p>
          <a:p>
            <a:pPr lvl="1"/>
            <a:r>
              <a:rPr lang="en-US" dirty="0"/>
              <a:t>Analysis of the outputs</a:t>
            </a:r>
          </a:p>
          <a:p>
            <a:pPr lvl="2"/>
            <a:r>
              <a:rPr lang="en-US" dirty="0"/>
              <a:t>DNA sequence</a:t>
            </a:r>
          </a:p>
          <a:p>
            <a:pPr lvl="2"/>
            <a:r>
              <a:rPr lang="en-US" dirty="0"/>
              <a:t>Mass Spec</a:t>
            </a:r>
          </a:p>
          <a:p>
            <a:pPr lvl="2"/>
            <a:r>
              <a:rPr lang="en-US" dirty="0"/>
              <a:t>Optimized algorithms</a:t>
            </a:r>
          </a:p>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873" y="1060489"/>
            <a:ext cx="4113067" cy="986908"/>
          </a:xfrm>
          <a:prstGeom prst="rect">
            <a:avLst/>
          </a:prstGeom>
        </p:spPr>
      </p:pic>
      <p:sp>
        <p:nvSpPr>
          <p:cNvPr id="6" name="TextBox 5"/>
          <p:cNvSpPr txBox="1"/>
          <p:nvPr/>
        </p:nvSpPr>
        <p:spPr>
          <a:xfrm>
            <a:off x="303001" y="2040950"/>
            <a:ext cx="2951724" cy="369332"/>
          </a:xfrm>
          <a:prstGeom prst="rect">
            <a:avLst/>
          </a:prstGeom>
          <a:noFill/>
        </p:spPr>
        <p:txBody>
          <a:bodyPr wrap="none" rtlCol="0">
            <a:spAutoFit/>
          </a:bodyPr>
          <a:lstStyle/>
          <a:p>
            <a:r>
              <a:rPr lang="en-US" dirty="0">
                <a:solidFill>
                  <a:srgbClr val="7F7F7F"/>
                </a:solidFill>
              </a:rPr>
              <a:t>Cohen Science 2018:359:926</a:t>
            </a:r>
          </a:p>
        </p:txBody>
      </p:sp>
      <p:pic>
        <p:nvPicPr>
          <p:cNvPr id="8" name="Picture 7"/>
          <p:cNvPicPr>
            <a:picLocks noChangeAspect="1"/>
          </p:cNvPicPr>
          <p:nvPr/>
        </p:nvPicPr>
        <p:blipFill>
          <a:blip r:embed="rId4"/>
          <a:stretch>
            <a:fillRect/>
          </a:stretch>
        </p:blipFill>
        <p:spPr>
          <a:xfrm>
            <a:off x="478546" y="2047397"/>
            <a:ext cx="3788750" cy="3822378"/>
          </a:xfrm>
          <a:prstGeom prst="rect">
            <a:avLst/>
          </a:prstGeom>
        </p:spPr>
      </p:pic>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380634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Screening algorithm</a:t>
            </a:r>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rcRect t="-8846" b="-8846"/>
          <a:stretch>
            <a:fillRect/>
          </a:stretch>
        </p:blipFill>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219879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Screening utility</a:t>
            </a:r>
          </a:p>
        </p:txBody>
      </p:sp>
      <p:pic>
        <p:nvPicPr>
          <p:cNvPr id="10" name="Content Placeholder 9"/>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2366" r="-3124"/>
          <a:stretch/>
        </p:blipFill>
        <p:spPr>
          <a:xfrm>
            <a:off x="478546" y="939124"/>
            <a:ext cx="4229143" cy="5187040"/>
          </a:xfr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504992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Diagnostic utility</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742" r="742"/>
          <a:stretch>
            <a:fillRect/>
          </a:stretch>
        </p:blipFill>
        <p:spPr>
          <a:xfrm>
            <a:off x="1281410" y="1411973"/>
            <a:ext cx="6269308" cy="3951486"/>
          </a:xfr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226673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sp>
        <p:nvSpPr>
          <p:cNvPr id="3" name="Content Placeholder 2"/>
          <p:cNvSpPr>
            <a:spLocks noGrp="1"/>
          </p:cNvSpPr>
          <p:nvPr>
            <p:ph idx="1"/>
          </p:nvPr>
        </p:nvSpPr>
        <p:spPr/>
        <p:txBody>
          <a:bodyPr/>
          <a:lstStyle/>
          <a:p>
            <a:r>
              <a:rPr lang="en-US" dirty="0"/>
              <a:t>Biomedical sciences are information-rich sciences</a:t>
            </a:r>
          </a:p>
          <a:p>
            <a:r>
              <a:rPr lang="en-US" dirty="0"/>
              <a:t>We need bioinformatics to bring order from chaos</a:t>
            </a:r>
          </a:p>
          <a:p>
            <a:r>
              <a:rPr lang="en-US" dirty="0"/>
              <a:t>The lack of a standard of truth is limiting</a:t>
            </a:r>
          </a:p>
          <a:p>
            <a:r>
              <a:rPr lang="en-US" dirty="0"/>
              <a:t>All tools have flaws, we just don’t know what they are</a:t>
            </a:r>
          </a:p>
          <a:p>
            <a:r>
              <a:rPr lang="en-US" dirty="0"/>
              <a:t>Collectively we need to communicate and collaborate outside our comfort zones</a:t>
            </a:r>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758525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Relevance</a:t>
            </a:r>
          </a:p>
        </p:txBody>
      </p:sp>
      <p:sp>
        <p:nvSpPr>
          <p:cNvPr id="3" name="Content Placeholder 2"/>
          <p:cNvSpPr>
            <a:spLocks noGrp="1"/>
          </p:cNvSpPr>
          <p:nvPr>
            <p:ph idx="1"/>
          </p:nvPr>
        </p:nvSpPr>
        <p:spPr/>
        <p:txBody>
          <a:bodyPr/>
          <a:lstStyle/>
          <a:p>
            <a:endParaRPr lang="en-US" dirty="0"/>
          </a:p>
          <a:p>
            <a:r>
              <a:rPr lang="en-US" dirty="0"/>
              <a:t>Bioinformatics is a broad topic</a:t>
            </a:r>
          </a:p>
          <a:p>
            <a:pPr marL="457200" lvl="1" indent="0">
              <a:buNone/>
            </a:pPr>
            <a:endParaRPr lang="en-US" dirty="0"/>
          </a:p>
          <a:p>
            <a:r>
              <a:rPr lang="en-US" dirty="0"/>
              <a:t>All Biomedical Science is now computational</a:t>
            </a:r>
            <a:br>
              <a:rPr lang="en-US" dirty="0"/>
            </a:br>
            <a:r>
              <a:rPr lang="en-US" dirty="0"/>
              <a:t>biology</a:t>
            </a:r>
          </a:p>
          <a:p>
            <a:pPr marL="0" indent="0">
              <a:buNone/>
            </a:pPr>
            <a:endParaRPr lang="en-US" dirty="0"/>
          </a:p>
          <a:p>
            <a:r>
              <a:rPr lang="en-US" dirty="0"/>
              <a:t>Bioinformatics aims to distill signal from noise</a:t>
            </a:r>
          </a:p>
          <a:p>
            <a:endParaRPr lang="en-US" dirty="0"/>
          </a:p>
        </p:txBody>
      </p:sp>
      <p:sp>
        <p:nvSpPr>
          <p:cNvPr id="4" name="Footer Placeholder 3"/>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19296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availability is not the problem</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564" y="3749785"/>
            <a:ext cx="3048914" cy="2124750"/>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564" y="1147569"/>
            <a:ext cx="3213144" cy="221776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0992" y="1676221"/>
            <a:ext cx="4105895" cy="3758603"/>
          </a:xfrm>
          <a:prstGeom prst="rect">
            <a:avLst/>
          </a:prstGeo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96996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availability is not the problem</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3938" y="889687"/>
            <a:ext cx="5949991" cy="5446718"/>
          </a:xfrm>
          <a:prstGeom prst="rect">
            <a:avLst/>
          </a:prstGeo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950186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availability is not the problem</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564" y="1147569"/>
            <a:ext cx="6949358" cy="4796568"/>
          </a:xfrm>
          <a:prstGeom prst="rect">
            <a:avLst/>
          </a:prstGeo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571497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availability is not the problem</a:t>
            </a:r>
          </a:p>
        </p:txBody>
      </p:sp>
      <p:pic>
        <p:nvPicPr>
          <p:cNvPr id="6" name="Picture 5"/>
          <p:cNvPicPr>
            <a:picLocks noChangeAspect="1"/>
          </p:cNvPicPr>
          <p:nvPr/>
        </p:nvPicPr>
        <p:blipFill>
          <a:blip r:embed="rId3"/>
          <a:stretch>
            <a:fillRect/>
          </a:stretch>
        </p:blipFill>
        <p:spPr>
          <a:xfrm>
            <a:off x="908073" y="1357193"/>
            <a:ext cx="6815209" cy="4749434"/>
          </a:xfrm>
          <a:prstGeom prst="rect">
            <a:avLst/>
          </a:prstGeom>
        </p:spPr>
      </p:pic>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347941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little pathway</a:t>
            </a:r>
          </a:p>
        </p:txBody>
      </p:sp>
      <p:pic>
        <p:nvPicPr>
          <p:cNvPr id="4" name="Content Placeholder 3" descr="1208615f1.jpg"/>
          <p:cNvPicPr>
            <a:picLocks noGrp="1" noChangeAspect="1"/>
          </p:cNvPicPr>
          <p:nvPr>
            <p:ph idx="1"/>
          </p:nvPr>
        </p:nvPicPr>
        <p:blipFill>
          <a:blip r:embed="rId3" cstate="screen">
            <a:extLst>
              <a:ext uri="{28A0092B-C50C-407E-A947-70E740481C1C}">
                <a14:useLocalDpi xmlns:a14="http://schemas.microsoft.com/office/drawing/2010/main"/>
              </a:ext>
            </a:extLst>
          </a:blip>
          <a:srcRect l="-7478" r="-7478"/>
          <a:stretch>
            <a:fillRect/>
          </a:stretch>
        </p:blipFill>
        <p:spPr>
          <a:xfrm>
            <a:off x="457200" y="939124"/>
            <a:ext cx="4692074" cy="2957370"/>
          </a:xfrm>
        </p:spPr>
      </p:pic>
      <p:pic>
        <p:nvPicPr>
          <p:cNvPr id="5" name="Picture 4"/>
          <p:cNvPicPr>
            <a:picLocks noChangeAspect="1"/>
          </p:cNvPicPr>
          <p:nvPr/>
        </p:nvPicPr>
        <p:blipFill>
          <a:blip r:embed="rId4"/>
          <a:stretch>
            <a:fillRect/>
          </a:stretch>
        </p:blipFill>
        <p:spPr>
          <a:xfrm>
            <a:off x="1130287" y="3113391"/>
            <a:ext cx="3565152" cy="2883395"/>
          </a:xfrm>
          <a:prstGeom prst="rect">
            <a:avLst/>
          </a:prstGeom>
        </p:spPr>
      </p:pic>
      <p:sp>
        <p:nvSpPr>
          <p:cNvPr id="6" name="Rectangle 5"/>
          <p:cNvSpPr/>
          <p:nvPr/>
        </p:nvSpPr>
        <p:spPr>
          <a:xfrm>
            <a:off x="478546" y="3285801"/>
            <a:ext cx="924637" cy="372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316119" y="2949102"/>
            <a:ext cx="310831" cy="3818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Bent Arrow 15"/>
          <p:cNvSpPr/>
          <p:nvPr/>
        </p:nvSpPr>
        <p:spPr>
          <a:xfrm flipH="1" flipV="1">
            <a:off x="4047131" y="1629859"/>
            <a:ext cx="730794" cy="2028924"/>
          </a:xfrm>
          <a:prstGeom prst="bentArrow">
            <a:avLst>
              <a:gd name="adj1" fmla="val 25000"/>
              <a:gd name="adj2" fmla="val 25000"/>
              <a:gd name="adj3" fmla="val 25000"/>
              <a:gd name="adj4" fmla="val 2232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743090" y="6349589"/>
            <a:ext cx="3952349" cy="246221"/>
          </a:xfrm>
          <a:prstGeom prst="rect">
            <a:avLst/>
          </a:prstGeom>
          <a:noFill/>
        </p:spPr>
        <p:txBody>
          <a:bodyPr wrap="none" rtlCol="0">
            <a:spAutoFit/>
          </a:bodyPr>
          <a:lstStyle/>
          <a:p>
            <a:r>
              <a:rPr lang="en-US" sz="1000" dirty="0">
                <a:solidFill>
                  <a:srgbClr val="7F7F7F"/>
                </a:solidFill>
              </a:rPr>
              <a:t>The p53 pathway: positive and negative feedback loops, Oncogene 2005</a:t>
            </a:r>
          </a:p>
        </p:txBody>
      </p:sp>
      <p:sp>
        <p:nvSpPr>
          <p:cNvPr id="19" name="TextBox 18"/>
          <p:cNvSpPr txBox="1"/>
          <p:nvPr/>
        </p:nvSpPr>
        <p:spPr>
          <a:xfrm>
            <a:off x="5149274" y="2008457"/>
            <a:ext cx="3424698" cy="3416320"/>
          </a:xfrm>
          <a:prstGeom prst="rect">
            <a:avLst/>
          </a:prstGeom>
          <a:noFill/>
        </p:spPr>
        <p:txBody>
          <a:bodyPr wrap="square" rtlCol="0">
            <a:spAutoFit/>
          </a:bodyPr>
          <a:lstStyle/>
          <a:p>
            <a:pPr marL="285750" indent="-285750">
              <a:buFont typeface="Arial"/>
              <a:buChar char="•"/>
            </a:pPr>
            <a:r>
              <a:rPr lang="en-US" sz="2400" dirty="0"/>
              <a:t>Important in ovarian cancer</a:t>
            </a:r>
          </a:p>
          <a:p>
            <a:pPr marL="285750" indent="-285750">
              <a:buFont typeface="Arial"/>
              <a:buChar char="•"/>
            </a:pPr>
            <a:r>
              <a:rPr lang="en-US" sz="2400" dirty="0"/>
              <a:t>Not the only pathway</a:t>
            </a:r>
          </a:p>
          <a:p>
            <a:pPr marL="285750" indent="-285750">
              <a:buFont typeface="Arial"/>
              <a:buChar char="•"/>
            </a:pPr>
            <a:r>
              <a:rPr lang="en-US" sz="2400" dirty="0"/>
              <a:t>Many (most?) ovarian cancers have private sequence variants</a:t>
            </a:r>
          </a:p>
          <a:p>
            <a:pPr marL="285750" indent="-285750">
              <a:buFont typeface="Arial"/>
              <a:buChar char="•"/>
            </a:pPr>
            <a:r>
              <a:rPr lang="en-US" sz="2400" dirty="0"/>
              <a:t>Copy number variation and other large-scale changes common</a:t>
            </a:r>
          </a:p>
        </p:txBody>
      </p:sp>
      <p:sp>
        <p:nvSpPr>
          <p:cNvPr id="3" name="Footer Placeholder 2"/>
          <p:cNvSpPr>
            <a:spLocks noGrp="1"/>
          </p:cNvSpPr>
          <p:nvPr>
            <p:ph type="ftr" sz="quarter" idx="11"/>
          </p:nvPr>
        </p:nvSpPr>
        <p:spPr/>
        <p:txBody>
          <a:bodyPr/>
          <a:lstStyle/>
          <a:p>
            <a:r>
              <a:rPr lang="es-ES_tradnl"/>
              <a:t>GOC 2018</a:t>
            </a:r>
            <a:endParaRPr lang="en-US"/>
          </a:p>
        </p:txBody>
      </p:sp>
    </p:spTree>
    <p:extLst>
      <p:ext uri="{BB962C8B-B14F-4D97-AF65-F5344CB8AC3E}">
        <p14:creationId xmlns:p14="http://schemas.microsoft.com/office/powerpoint/2010/main" val="105654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4177</TotalTime>
  <Words>1414</Words>
  <Application>Microsoft Macintosh PowerPoint</Application>
  <PresentationFormat>On-screen Show (4:3)</PresentationFormat>
  <Paragraphs>223</Paragraphs>
  <Slides>37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Courier</vt:lpstr>
      <vt:lpstr>Office Theme</vt:lpstr>
      <vt:lpstr> Understanding bioinformatic basics for cancer research  </vt:lpstr>
      <vt:lpstr>Objectives</vt:lpstr>
      <vt:lpstr>Relevance</vt:lpstr>
      <vt:lpstr>Relevance</vt:lpstr>
      <vt:lpstr>Data availability is not the problem</vt:lpstr>
      <vt:lpstr>Data availability is not the problem</vt:lpstr>
      <vt:lpstr>Data availability is not the problem</vt:lpstr>
      <vt:lpstr>Data availability is not the problem</vt:lpstr>
      <vt:lpstr>One little pathway</vt:lpstr>
      <vt:lpstr>Central Dogma</vt:lpstr>
      <vt:lpstr>We are drowning in a sea of data</vt:lpstr>
      <vt:lpstr>Bioinformatics brings order</vt:lpstr>
      <vt:lpstr>Important approaches</vt:lpstr>
      <vt:lpstr>Variants in Cancer</vt:lpstr>
      <vt:lpstr>Map to genome</vt:lpstr>
      <vt:lpstr>Identify variants</vt:lpstr>
      <vt:lpstr>Classify by effect</vt:lpstr>
      <vt:lpstr>Databases </vt:lpstr>
      <vt:lpstr>Classify by effect</vt:lpstr>
      <vt:lpstr>Tier 3 prediction tools</vt:lpstr>
      <vt:lpstr>Network Analysis</vt:lpstr>
      <vt:lpstr>Groups correlate with drug targets</vt:lpstr>
      <vt:lpstr>Systems Biology</vt:lpstr>
      <vt:lpstr>PARP cleavage modelling </vt:lpstr>
      <vt:lpstr>Limitations</vt:lpstr>
      <vt:lpstr>Limitations: Standard of truth</vt:lpstr>
      <vt:lpstr>Limitations: DB issues </vt:lpstr>
      <vt:lpstr>Limitations: Algorithms</vt:lpstr>
      <vt:lpstr>Limitations: Analysis</vt:lpstr>
      <vt:lpstr>Limitations: Communication</vt:lpstr>
      <vt:lpstr>Limitations: Communication</vt:lpstr>
      <vt:lpstr>Limitations: Communication</vt:lpstr>
      <vt:lpstr>CancerSEEK</vt:lpstr>
      <vt:lpstr>Screening algorithm</vt:lpstr>
      <vt:lpstr>Screening utility</vt:lpstr>
      <vt:lpstr>Diagnostic utility</vt:lpstr>
      <vt:lpstr>Summary</vt:lpstr>
    </vt:vector>
  </TitlesOfParts>
  <Company>UWO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Understanding bioinformatic basics for cancer research  </dc:title>
  <dc:creator>Greg Gloor</dc:creator>
  <cp:lastModifiedBy>Gregory B. Gloor</cp:lastModifiedBy>
  <cp:revision>64</cp:revision>
  <dcterms:created xsi:type="dcterms:W3CDTF">2018-04-03T18:17:33Z</dcterms:created>
  <dcterms:modified xsi:type="dcterms:W3CDTF">2022-11-29T15:44:11Z</dcterms:modified>
</cp:coreProperties>
</file>